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0735" autoAdjust="0"/>
    <p:restoredTop sz="94660"/>
  </p:normalViewPr>
  <p:slideViewPr>
    <p:cSldViewPr>
      <p:cViewPr varScale="1">
        <p:scale>
          <a:sx n="69" d="100"/>
          <a:sy n="69" d="100"/>
        </p:scale>
        <p:origin x="-1614" y="-90"/>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t>13.03.2017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t>13.03.2017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B4C71EC6-210F-42DE-9C53-41977AD35B3D}" type="datetimeFigureOut">
              <a:rPr lang="ru-RU" smtClean="0"/>
              <a:t>13.03.2017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B4C71EC6-210F-42DE-9C53-41977AD35B3D}" type="datetimeFigureOut">
              <a:rPr lang="ru-RU" smtClean="0"/>
              <a:t>13.03.2017</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B4C71EC6-210F-42DE-9C53-41977AD35B3D}" type="datetimeFigureOut">
              <a:rPr lang="ru-RU" smtClean="0"/>
              <a:t>13.03.2017</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B4C71EC6-210F-42DE-9C53-41977AD35B3D}" type="datetimeFigureOut">
              <a:rPr lang="ru-RU" smtClean="0"/>
              <a:t>13.03.2017</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B4C71EC6-210F-42DE-9C53-41977AD35B3D}" type="datetimeFigureOut">
              <a:rPr lang="ru-RU" smtClean="0"/>
              <a:t>13.03.2017</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B4C71EC6-210F-42DE-9C53-41977AD35B3D}" type="datetimeFigureOut">
              <a:rPr lang="ru-RU" smtClean="0"/>
              <a:t>13.03.2017</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B4C71EC6-210F-42DE-9C53-41977AD35B3D}" type="datetimeFigureOut">
              <a:rPr lang="ru-RU" smtClean="0"/>
              <a:t>13.03.2017</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t>13.03.2017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t>13.03.2017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4C71EC6-210F-42DE-9C53-41977AD35B3D}" type="datetimeFigureOut">
              <a:rPr lang="ru-RU" smtClean="0"/>
              <a:t>13.03.2017</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19B0651-EE4F-4900-A07F-96A6BFA9D0F0}" type="slidenum">
              <a:rPr lang="ru-RU" smtClean="0"/>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hyperlink" Target="https://msdn.microsoft.com/ru-ru/library/system.type(v=vs.110).aspx" TargetMode="External"/><Relationship Id="rId2" Type="http://schemas.openxmlformats.org/officeDocument/2006/relationships/hyperlink" Target="https://msdn.microsoft.com/ru-ru/library/system.array(v=vs.110).aspx" TargetMode="Externa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395536" y="692696"/>
            <a:ext cx="8280920" cy="6555641"/>
          </a:xfrm>
          <a:prstGeom prst="rect">
            <a:avLst/>
          </a:prstGeom>
        </p:spPr>
        <p:txBody>
          <a:bodyPr wrap="square">
            <a:spAutoFit/>
          </a:bodyPr>
          <a:lstStyle/>
          <a:p>
            <a:pPr indent="450000" algn="just"/>
            <a:r>
              <a:rPr lang="kk-KZ" sz="2000" dirty="0">
                <a:latin typeface="Times New Roman" pitchFamily="18" charset="0"/>
                <a:cs typeface="Times New Roman" pitchFamily="18" charset="0"/>
              </a:rPr>
              <a:t> </a:t>
            </a:r>
            <a:r>
              <a:rPr lang="kk-KZ" sz="2000" dirty="0" smtClean="0">
                <a:latin typeface="Times New Roman" pitchFamily="18" charset="0"/>
                <a:cs typeface="Times New Roman" pitchFamily="18" charset="0"/>
              </a:rPr>
              <a:t>Анықтама </a:t>
            </a:r>
            <a:r>
              <a:rPr lang="kk-KZ" sz="2000" dirty="0">
                <a:latin typeface="Times New Roman" pitchFamily="18" charset="0"/>
                <a:cs typeface="Times New Roman" pitchFamily="18" charset="0"/>
              </a:rPr>
              <a:t>бойынша массивтер бір типтегі айнымалыларды және бір өлшемді массивтерді біріктіреді. </a:t>
            </a:r>
            <a:endParaRPr lang="en-US" sz="2000" dirty="0" smtClean="0">
              <a:latin typeface="Times New Roman" pitchFamily="18" charset="0"/>
              <a:cs typeface="Times New Roman" pitchFamily="18" charset="0"/>
            </a:endParaRPr>
          </a:p>
          <a:p>
            <a:pPr indent="457200" algn="just"/>
            <a:r>
              <a:rPr lang="kk-KZ" sz="2000" dirty="0">
                <a:latin typeface="Times New Roman" pitchFamily="18" charset="0"/>
                <a:cs typeface="Times New Roman" pitchFamily="18" charset="0"/>
              </a:rPr>
              <a:t>Біріктірілген </a:t>
            </a:r>
            <a:r>
              <a:rPr lang="kk-KZ" sz="2000" dirty="0">
                <a:latin typeface="Times New Roman" pitchFamily="18" charset="0"/>
                <a:cs typeface="Times New Roman" pitchFamily="18" charset="0"/>
              </a:rPr>
              <a:t>массивтер </a:t>
            </a:r>
            <a:r>
              <a:rPr lang="kk-KZ" sz="2000" b="1" dirty="0">
                <a:latin typeface="Times New Roman" pitchFamily="18" charset="0"/>
                <a:cs typeface="Times New Roman" pitchFamily="18" charset="0"/>
              </a:rPr>
              <a:t>көп өлшемді </a:t>
            </a:r>
            <a:r>
              <a:rPr lang="kk-KZ" sz="2000" dirty="0">
                <a:latin typeface="Times New Roman" pitchFamily="18" charset="0"/>
                <a:cs typeface="Times New Roman" pitchFamily="18" charset="0"/>
              </a:rPr>
              <a:t>массивтер деп аталады. </a:t>
            </a:r>
            <a:endParaRPr lang="en-US" sz="2000" dirty="0">
              <a:latin typeface="Times New Roman" pitchFamily="18" charset="0"/>
              <a:cs typeface="Times New Roman" pitchFamily="18" charset="0"/>
            </a:endParaRPr>
          </a:p>
          <a:p>
            <a:pPr indent="457200" algn="just"/>
            <a:r>
              <a:rPr lang="kk-KZ" sz="2000" dirty="0">
                <a:latin typeface="Times New Roman" pitchFamily="18" charset="0"/>
                <a:cs typeface="Times New Roman" pitchFamily="18" charset="0"/>
              </a:rPr>
              <a:t>Егер біріктірілген массивтердің өлшемдері бірдей болса, онда ондай көп өлшемді массивтер «</a:t>
            </a:r>
            <a:r>
              <a:rPr lang="kk-KZ" sz="2000" b="1" dirty="0">
                <a:latin typeface="Times New Roman" pitchFamily="18" charset="0"/>
                <a:cs typeface="Times New Roman" pitchFamily="18" charset="0"/>
              </a:rPr>
              <a:t>тіктөртбұрышты</a:t>
            </a:r>
            <a:r>
              <a:rPr lang="kk-KZ" sz="2000" dirty="0">
                <a:latin typeface="Times New Roman" pitchFamily="18" charset="0"/>
                <a:cs typeface="Times New Roman" pitchFamily="18" charset="0"/>
              </a:rPr>
              <a:t>» массивтер деп аталады. </a:t>
            </a:r>
            <a:endParaRPr lang="ru-RU" sz="2000" dirty="0">
              <a:latin typeface="Times New Roman" pitchFamily="18" charset="0"/>
              <a:cs typeface="Times New Roman" pitchFamily="18" charset="0"/>
            </a:endParaRPr>
          </a:p>
          <a:p>
            <a:pPr indent="457200" algn="just"/>
            <a:r>
              <a:rPr lang="kk-KZ" sz="2000" dirty="0">
                <a:latin typeface="Times New Roman" pitchFamily="18" charset="0"/>
                <a:cs typeface="Times New Roman" pitchFamily="18" charset="0"/>
              </a:rPr>
              <a:t>Егер біріктірілген массивтердің өлшемдері бірдей болмаса, онда ондай көп өлшемді массивтер «</a:t>
            </a:r>
            <a:r>
              <a:rPr lang="kk-KZ" sz="2000" b="1" dirty="0">
                <a:latin typeface="Times New Roman" pitchFamily="18" charset="0"/>
                <a:cs typeface="Times New Roman" pitchFamily="18" charset="0"/>
              </a:rPr>
              <a:t>сынық</a:t>
            </a:r>
            <a:r>
              <a:rPr lang="kk-KZ" sz="2000" dirty="0">
                <a:latin typeface="Times New Roman" pitchFamily="18" charset="0"/>
                <a:cs typeface="Times New Roman" pitchFamily="18" charset="0"/>
              </a:rPr>
              <a:t>» (jagged) массивтер деп аталады. </a:t>
            </a:r>
            <a:endParaRPr lang="en-US" sz="2000" dirty="0" smtClean="0">
              <a:latin typeface="Times New Roman" pitchFamily="18" charset="0"/>
              <a:cs typeface="Times New Roman" pitchFamily="18" charset="0"/>
            </a:endParaRPr>
          </a:p>
          <a:p>
            <a:pPr indent="457200" algn="just"/>
            <a:endParaRPr lang="en-US" sz="2000" dirty="0">
              <a:latin typeface="Times New Roman" pitchFamily="18" charset="0"/>
              <a:cs typeface="Times New Roman" pitchFamily="18" charset="0"/>
            </a:endParaRPr>
          </a:p>
          <a:p>
            <a:pPr indent="457200" algn="just"/>
            <a:r>
              <a:rPr lang="ru-RU" sz="2000" dirty="0">
                <a:latin typeface="Times New Roman" pitchFamily="18" charset="0"/>
                <a:cs typeface="Times New Roman" pitchFamily="18" charset="0"/>
              </a:rPr>
              <a:t>Сыны</a:t>
            </a:r>
            <a:r>
              <a:rPr lang="kk-KZ" sz="2000" dirty="0">
                <a:latin typeface="Times New Roman" pitchFamily="18" charset="0"/>
                <a:cs typeface="Times New Roman" pitchFamily="18" charset="0"/>
              </a:rPr>
              <a:t>қ массивті жариялаған кезде екінші </a:t>
            </a:r>
            <a:r>
              <a:rPr lang="ru-RU" sz="2000" dirty="0">
                <a:latin typeface="Times New Roman" pitchFamily="18" charset="0"/>
                <a:cs typeface="Times New Roman" pitchFamily="18" charset="0"/>
              </a:rPr>
              <a:t>индекс</a:t>
            </a:r>
            <a:r>
              <a:rPr lang="kk-KZ" sz="2000" dirty="0">
                <a:latin typeface="Times New Roman" pitchFamily="18" charset="0"/>
                <a:cs typeface="Times New Roman" pitchFamily="18" charset="0"/>
              </a:rPr>
              <a:t> өлшемі көрсетілмейді, и</a:t>
            </a:r>
            <a:r>
              <a:rPr lang="ru-RU" sz="2000" dirty="0" err="1">
                <a:latin typeface="Times New Roman" pitchFamily="18" charset="0"/>
                <a:cs typeface="Times New Roman" pitchFamily="18" charset="0"/>
              </a:rPr>
              <a:t>ндекс</a:t>
            </a:r>
            <a:r>
              <a:rPr lang="kk-KZ" sz="2000" dirty="0">
                <a:latin typeface="Times New Roman" pitchFamily="18" charset="0"/>
                <a:cs typeface="Times New Roman" pitchFamily="18" charset="0"/>
              </a:rPr>
              <a:t>тер квадрат жақшаға алынады </a:t>
            </a:r>
            <a:r>
              <a:rPr lang="en-US" sz="2000" dirty="0">
                <a:latin typeface="Times New Roman" pitchFamily="18" charset="0"/>
                <a:cs typeface="Times New Roman" pitchFamily="18" charset="0"/>
              </a:rPr>
              <a:t>(</a:t>
            </a:r>
            <a:r>
              <a:rPr lang="kk-KZ" sz="2000" dirty="0">
                <a:latin typeface="Times New Roman" pitchFamily="18" charset="0"/>
                <a:cs typeface="Times New Roman" pitchFamily="18" charset="0"/>
              </a:rPr>
              <a:t>үтір қолданылмайды</a:t>
            </a:r>
            <a:r>
              <a:rPr lang="en-US" sz="2000" dirty="0">
                <a:latin typeface="Times New Roman" pitchFamily="18" charset="0"/>
                <a:cs typeface="Times New Roman" pitchFamily="18" charset="0"/>
              </a:rPr>
              <a:t>)</a:t>
            </a:r>
            <a:r>
              <a:rPr lang="kk-KZ" sz="2000" dirty="0">
                <a:latin typeface="Times New Roman" pitchFamily="18" charset="0"/>
                <a:cs typeface="Times New Roman" pitchFamily="18" charset="0"/>
              </a:rPr>
              <a:t>, мысалы: </a:t>
            </a:r>
            <a:endParaRPr lang="ru-RU" sz="2000" dirty="0">
              <a:latin typeface="Times New Roman" pitchFamily="18" charset="0"/>
              <a:cs typeface="Times New Roman" pitchFamily="18" charset="0"/>
            </a:endParaRPr>
          </a:p>
          <a:p>
            <a:pPr indent="457200" algn="just"/>
            <a:r>
              <a:rPr lang="en-US" sz="2000" dirty="0" err="1">
                <a:latin typeface="Times New Roman" pitchFamily="18" charset="0"/>
                <a:cs typeface="Times New Roman" pitchFamily="18" charset="0"/>
              </a:rPr>
              <a:t>int</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mtovar</a:t>
            </a:r>
            <a:r>
              <a:rPr lang="en-US" sz="2000" dirty="0">
                <a:latin typeface="Times New Roman" pitchFamily="18" charset="0"/>
                <a:cs typeface="Times New Roman" pitchFamily="18" charset="0"/>
              </a:rPr>
              <a:t> = new </a:t>
            </a:r>
            <a:r>
              <a:rPr lang="en-US" sz="2000" dirty="0" err="1">
                <a:latin typeface="Times New Roman" pitchFamily="18" charset="0"/>
                <a:cs typeface="Times New Roman" pitchFamily="18" charset="0"/>
              </a:rPr>
              <a:t>int</a:t>
            </a:r>
            <a:r>
              <a:rPr lang="en-US" sz="2000" dirty="0">
                <a:latin typeface="Times New Roman" pitchFamily="18" charset="0"/>
                <a:cs typeface="Times New Roman" pitchFamily="18" charset="0"/>
              </a:rPr>
              <a:t>[5][];</a:t>
            </a:r>
            <a:endParaRPr lang="ru-RU" sz="2000" dirty="0">
              <a:latin typeface="Times New Roman" pitchFamily="18" charset="0"/>
              <a:cs typeface="Times New Roman" pitchFamily="18" charset="0"/>
            </a:endParaRPr>
          </a:p>
          <a:p>
            <a:pPr indent="457200" algn="just"/>
            <a:r>
              <a:rPr lang="en-US" sz="2000" dirty="0">
                <a:latin typeface="Times New Roman" pitchFamily="18" charset="0"/>
                <a:cs typeface="Times New Roman" pitchFamily="18" charset="0"/>
              </a:rPr>
              <a:t>«</a:t>
            </a:r>
            <a:r>
              <a:rPr lang="ru-RU" sz="2000" dirty="0">
                <a:latin typeface="Times New Roman" pitchFamily="18" charset="0"/>
                <a:cs typeface="Times New Roman" pitchFamily="18" charset="0"/>
              </a:rPr>
              <a:t>Б</a:t>
            </a:r>
            <a:r>
              <a:rPr lang="kk-KZ" sz="2000" dirty="0">
                <a:latin typeface="Times New Roman" pitchFamily="18" charset="0"/>
                <a:cs typeface="Times New Roman" pitchFamily="18" charset="0"/>
              </a:rPr>
              <a:t>ағаналар</a:t>
            </a:r>
            <a:r>
              <a:rPr lang="en-US" sz="2000" dirty="0">
                <a:latin typeface="Times New Roman" pitchFamily="18" charset="0"/>
                <a:cs typeface="Times New Roman" pitchFamily="18" charset="0"/>
              </a:rPr>
              <a:t>»</a:t>
            </a:r>
            <a:r>
              <a:rPr lang="kk-KZ" sz="2000" dirty="0">
                <a:latin typeface="Times New Roman" pitchFamily="18" charset="0"/>
                <a:cs typeface="Times New Roman" pitchFamily="18" charset="0"/>
              </a:rPr>
              <a:t> саны әр с</a:t>
            </a:r>
            <a:r>
              <a:rPr lang="ru-RU" sz="2000" dirty="0" err="1">
                <a:latin typeface="Times New Roman" pitchFamily="18" charset="0"/>
                <a:cs typeface="Times New Roman" pitchFamily="18" charset="0"/>
              </a:rPr>
              <a:t>ыны</a:t>
            </a:r>
            <a:r>
              <a:rPr lang="kk-KZ" sz="2000" dirty="0">
                <a:latin typeface="Times New Roman" pitchFamily="18" charset="0"/>
                <a:cs typeface="Times New Roman" pitchFamily="18" charset="0"/>
              </a:rPr>
              <a:t>қ массив </a:t>
            </a:r>
            <a:r>
              <a:rPr lang="en-US" sz="2000" dirty="0">
                <a:latin typeface="Times New Roman" pitchFamily="18" charset="0"/>
                <a:cs typeface="Times New Roman" pitchFamily="18" charset="0"/>
              </a:rPr>
              <a:t>«</a:t>
            </a:r>
            <a:r>
              <a:rPr lang="kk-KZ" sz="2000" dirty="0">
                <a:latin typeface="Times New Roman" pitchFamily="18" charset="0"/>
                <a:cs typeface="Times New Roman" pitchFamily="18" charset="0"/>
              </a:rPr>
              <a:t>жолдарды</a:t>
            </a:r>
            <a:r>
              <a:rPr lang="en-US" sz="2000" dirty="0">
                <a:latin typeface="Times New Roman" pitchFamily="18" charset="0"/>
                <a:cs typeface="Times New Roman" pitchFamily="18" charset="0"/>
              </a:rPr>
              <a:t>» </a:t>
            </a:r>
            <a:r>
              <a:rPr lang="kk-KZ" sz="2000" dirty="0">
                <a:latin typeface="Times New Roman" pitchFamily="18" charset="0"/>
                <a:cs typeface="Times New Roman" pitchFamily="18" charset="0"/>
              </a:rPr>
              <a:t>үшін динамикалық түрде анықталады</a:t>
            </a:r>
            <a:r>
              <a:rPr lang="en-US" sz="2000" dirty="0">
                <a:latin typeface="Times New Roman" pitchFamily="18" charset="0"/>
                <a:cs typeface="Times New Roman" pitchFamily="18" charset="0"/>
              </a:rPr>
              <a:t>:</a:t>
            </a:r>
            <a:endParaRPr lang="ru-RU" sz="2000" dirty="0">
              <a:latin typeface="Times New Roman" pitchFamily="18" charset="0"/>
              <a:cs typeface="Times New Roman" pitchFamily="18" charset="0"/>
            </a:endParaRPr>
          </a:p>
          <a:p>
            <a:pPr indent="457200" algn="just"/>
            <a:r>
              <a:rPr lang="en-US" sz="2000" dirty="0">
                <a:latin typeface="Times New Roman" pitchFamily="18" charset="0"/>
                <a:cs typeface="Times New Roman" pitchFamily="18" charset="0"/>
              </a:rPr>
              <a:t>j = </a:t>
            </a:r>
            <a:r>
              <a:rPr lang="en-US" sz="2000" dirty="0" err="1">
                <a:latin typeface="Times New Roman" pitchFamily="18" charset="0"/>
                <a:cs typeface="Times New Roman" pitchFamily="18" charset="0"/>
              </a:rPr>
              <a:t>rnd.Next</a:t>
            </a:r>
            <a:r>
              <a:rPr lang="en-US" sz="2000" dirty="0">
                <a:latin typeface="Times New Roman" pitchFamily="18" charset="0"/>
                <a:cs typeface="Times New Roman" pitchFamily="18" charset="0"/>
              </a:rPr>
              <a:t>() % 21 + 10;</a:t>
            </a:r>
            <a:endParaRPr lang="ru-RU" sz="2000" dirty="0">
              <a:latin typeface="Times New Roman" pitchFamily="18" charset="0"/>
              <a:cs typeface="Times New Roman" pitchFamily="18" charset="0"/>
            </a:endParaRPr>
          </a:p>
          <a:p>
            <a:pPr indent="457200" algn="just"/>
            <a:r>
              <a:rPr lang="en-US" sz="2000" dirty="0" err="1">
                <a:latin typeface="Times New Roman" pitchFamily="18" charset="0"/>
                <a:cs typeface="Times New Roman" pitchFamily="18" charset="0"/>
              </a:rPr>
              <a:t>mtovar</a:t>
            </a:r>
            <a:r>
              <a:rPr lang="en-US" sz="2000" dirty="0">
                <a:latin typeface="Times New Roman" pitchFamily="18" charset="0"/>
                <a:cs typeface="Times New Roman" pitchFamily="18" charset="0"/>
              </a:rPr>
              <a:t>[i] = new </a:t>
            </a:r>
            <a:r>
              <a:rPr lang="en-US" sz="2000" dirty="0" err="1">
                <a:latin typeface="Times New Roman" pitchFamily="18" charset="0"/>
                <a:cs typeface="Times New Roman" pitchFamily="18" charset="0"/>
              </a:rPr>
              <a:t>int</a:t>
            </a:r>
            <a:r>
              <a:rPr lang="en-US" sz="2000" dirty="0">
                <a:latin typeface="Times New Roman" pitchFamily="18" charset="0"/>
                <a:cs typeface="Times New Roman" pitchFamily="18" charset="0"/>
              </a:rPr>
              <a:t>[j];</a:t>
            </a:r>
            <a:endParaRPr lang="ru-RU" sz="2000" dirty="0">
              <a:latin typeface="Times New Roman" pitchFamily="18" charset="0"/>
              <a:cs typeface="Times New Roman" pitchFamily="18" charset="0"/>
            </a:endParaRPr>
          </a:p>
          <a:p>
            <a:pPr indent="457200" algn="just"/>
            <a:r>
              <a:rPr lang="ru-RU" sz="2000" dirty="0">
                <a:latin typeface="Times New Roman" pitchFamily="18" charset="0"/>
                <a:cs typeface="Times New Roman" pitchFamily="18" charset="0"/>
              </a:rPr>
              <a:t>Сыны</a:t>
            </a:r>
            <a:r>
              <a:rPr lang="kk-KZ" sz="2000" dirty="0">
                <a:latin typeface="Times New Roman" pitchFamily="18" charset="0"/>
                <a:cs typeface="Times New Roman" pitchFamily="18" charset="0"/>
              </a:rPr>
              <a:t>қ массив </a:t>
            </a:r>
            <a:r>
              <a:rPr lang="ru-RU" sz="2000" dirty="0">
                <a:latin typeface="Times New Roman" pitchFamily="18" charset="0"/>
                <a:cs typeface="Times New Roman" pitchFamily="18" charset="0"/>
              </a:rPr>
              <a:t>элемент</a:t>
            </a:r>
            <a:r>
              <a:rPr lang="kk-KZ" sz="2000" dirty="0">
                <a:latin typeface="Times New Roman" pitchFamily="18" charset="0"/>
                <a:cs typeface="Times New Roman" pitchFamily="18" charset="0"/>
              </a:rPr>
              <a:t>теріне әрбір </a:t>
            </a:r>
            <a:r>
              <a:rPr lang="ru-RU" sz="2000" dirty="0">
                <a:latin typeface="Times New Roman" pitchFamily="18" charset="0"/>
                <a:cs typeface="Times New Roman" pitchFamily="18" charset="0"/>
              </a:rPr>
              <a:t>индекс</a:t>
            </a:r>
            <a:r>
              <a:rPr lang="kk-KZ" sz="2000" dirty="0">
                <a:latin typeface="Times New Roman" pitchFamily="18" charset="0"/>
                <a:cs typeface="Times New Roman" pitchFamily="18" charset="0"/>
              </a:rPr>
              <a:t>ті квадрат жақшаға орналастыру керек, мысалы:</a:t>
            </a:r>
            <a:endParaRPr lang="ru-RU" sz="2000" dirty="0">
              <a:latin typeface="Times New Roman" pitchFamily="18" charset="0"/>
              <a:cs typeface="Times New Roman" pitchFamily="18" charset="0"/>
            </a:endParaRPr>
          </a:p>
          <a:p>
            <a:pPr indent="457200" algn="just"/>
            <a:r>
              <a:rPr lang="ru-RU" sz="2000" dirty="0" err="1">
                <a:latin typeface="Times New Roman" pitchFamily="18" charset="0"/>
                <a:cs typeface="Times New Roman" pitchFamily="18" charset="0"/>
              </a:rPr>
              <a:t>mtovar</a:t>
            </a:r>
            <a:r>
              <a:rPr lang="ru-RU" sz="2000" dirty="0">
                <a:latin typeface="Times New Roman" pitchFamily="18" charset="0"/>
                <a:cs typeface="Times New Roman" pitchFamily="18" charset="0"/>
              </a:rPr>
              <a:t>[i][j] = </a:t>
            </a:r>
            <a:r>
              <a:rPr lang="ru-RU" sz="2000" dirty="0" err="1">
                <a:latin typeface="Times New Roman" pitchFamily="18" charset="0"/>
                <a:cs typeface="Times New Roman" pitchFamily="18" charset="0"/>
              </a:rPr>
              <a:t>rnd.Next</a:t>
            </a:r>
            <a:r>
              <a:rPr lang="ru-RU" sz="2000" dirty="0">
                <a:latin typeface="Times New Roman" pitchFamily="18" charset="0"/>
                <a:cs typeface="Times New Roman" pitchFamily="18" charset="0"/>
              </a:rPr>
              <a:t>() % 61 + 10;</a:t>
            </a:r>
          </a:p>
          <a:p>
            <a:pPr indent="457200" algn="just"/>
            <a:endParaRPr lang="ru-RU" sz="2000" dirty="0">
              <a:latin typeface="Times New Roman" pitchFamily="18" charset="0"/>
              <a:cs typeface="Times New Roman" pitchFamily="18" charset="0"/>
            </a:endParaRPr>
          </a:p>
          <a:p>
            <a:pPr indent="450000" algn="just"/>
            <a:endParaRPr lang="ru-RU" sz="2000" dirty="0">
              <a:latin typeface="Times New Roman" pitchFamily="18" charset="0"/>
              <a:cs typeface="Times New Roman" pitchFamily="18" charset="0"/>
            </a:endParaRPr>
          </a:p>
        </p:txBody>
      </p:sp>
      <p:sp>
        <p:nvSpPr>
          <p:cNvPr id="5" name="Прямоугольник 4"/>
          <p:cNvSpPr/>
          <p:nvPr/>
        </p:nvSpPr>
        <p:spPr>
          <a:xfrm>
            <a:off x="251520" y="83981"/>
            <a:ext cx="8496944" cy="400110"/>
          </a:xfrm>
          <a:prstGeom prst="rect">
            <a:avLst/>
          </a:prstGeom>
        </p:spPr>
        <p:txBody>
          <a:bodyPr wrap="square">
            <a:spAutoFit/>
          </a:bodyPr>
          <a:lstStyle/>
          <a:p>
            <a:pPr lvl="0" algn="ctr"/>
            <a:r>
              <a:rPr lang="kk-KZ" sz="2000" b="1" dirty="0">
                <a:solidFill>
                  <a:prstClr val="black"/>
                </a:solidFill>
                <a:latin typeface="Times New Roman" pitchFamily="18" charset="0"/>
                <a:cs typeface="Times New Roman" pitchFamily="18" charset="0"/>
              </a:rPr>
              <a:t>Көп өлшемді массивтер</a:t>
            </a:r>
            <a:endParaRPr lang="ru-RU" sz="2000" b="1" dirty="0">
              <a:solidFill>
                <a:prstClr val="black"/>
              </a:solidFill>
              <a:latin typeface="Times New Roman" pitchFamily="18" charset="0"/>
              <a:cs typeface="Times New Roman" pitchFamily="18" charset="0"/>
            </a:endParaRPr>
          </a:p>
        </p:txBody>
      </p:sp>
    </p:spTree>
    <p:extLst>
      <p:ext uri="{BB962C8B-B14F-4D97-AF65-F5344CB8AC3E}">
        <p14:creationId xmlns:p14="http://schemas.microsoft.com/office/powerpoint/2010/main" val="222252025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51520" y="83981"/>
            <a:ext cx="8496944" cy="400110"/>
          </a:xfrm>
          <a:prstGeom prst="rect">
            <a:avLst/>
          </a:prstGeom>
        </p:spPr>
        <p:txBody>
          <a:bodyPr wrap="square">
            <a:spAutoFit/>
          </a:bodyPr>
          <a:lstStyle/>
          <a:p>
            <a:pPr lvl="0" algn="ctr"/>
            <a:r>
              <a:rPr lang="kk-KZ" sz="2000" b="1" dirty="0">
                <a:solidFill>
                  <a:prstClr val="black"/>
                </a:solidFill>
                <a:latin typeface="Times New Roman" pitchFamily="18" charset="0"/>
                <a:cs typeface="Times New Roman" pitchFamily="18" charset="0"/>
              </a:rPr>
              <a:t>Көп өлшемді массивтер</a:t>
            </a:r>
            <a:endParaRPr lang="ru-RU" sz="2000" b="1" dirty="0">
              <a:solidFill>
                <a:prstClr val="black"/>
              </a:solidFill>
              <a:latin typeface="Times New Roman" pitchFamily="18" charset="0"/>
              <a:cs typeface="Times New Roman" pitchFamily="18" charset="0"/>
            </a:endParaRPr>
          </a:p>
        </p:txBody>
      </p:sp>
      <p:sp>
        <p:nvSpPr>
          <p:cNvPr id="3" name="Прямоугольник 2"/>
          <p:cNvSpPr/>
          <p:nvPr/>
        </p:nvSpPr>
        <p:spPr>
          <a:xfrm>
            <a:off x="539552" y="692696"/>
            <a:ext cx="7920880" cy="1631216"/>
          </a:xfrm>
          <a:prstGeom prst="rect">
            <a:avLst/>
          </a:prstGeom>
        </p:spPr>
        <p:txBody>
          <a:bodyPr wrap="square">
            <a:spAutoFit/>
          </a:bodyPr>
          <a:lstStyle/>
          <a:p>
            <a:pPr indent="457200" algn="just"/>
            <a:r>
              <a:rPr lang="kk-KZ" sz="2000" b="1" dirty="0" smtClean="0">
                <a:latin typeface="Times New Roman" pitchFamily="18" charset="0"/>
                <a:cs typeface="Times New Roman" pitchFamily="18" charset="0"/>
              </a:rPr>
              <a:t>Есеп</a:t>
            </a:r>
            <a:r>
              <a:rPr lang="kk-KZ" sz="2000" dirty="0" smtClean="0">
                <a:latin typeface="Times New Roman" pitchFamily="18" charset="0"/>
                <a:cs typeface="Times New Roman" pitchFamily="18" charset="0"/>
              </a:rPr>
              <a:t>. Кәсіпорын </a:t>
            </a:r>
            <a:r>
              <a:rPr lang="kk-KZ" sz="2000" dirty="0">
                <a:latin typeface="Times New Roman" pitchFamily="18" charset="0"/>
                <a:cs typeface="Times New Roman" pitchFamily="18" charset="0"/>
              </a:rPr>
              <a:t>иесінің 5 сауда орыны бар. Әрбір сауда орынында түрлі тауарлар саны 10 мен 30 арасындағы кездейсоқ сан болады. Әрбір тауардың құны 10 мен 70 ш.б. аралығындағы кездейсоқ сан болады. 5 сауда орынында өткізілетін тауар санын және олардың жалпы құнын табу керек. </a:t>
            </a:r>
            <a:endParaRPr lang="ru-RU" sz="2000" dirty="0">
              <a:latin typeface="Times New Roman" pitchFamily="18" charset="0"/>
              <a:cs typeface="Times New Roman" pitchFamily="18" charset="0"/>
            </a:endParaRPr>
          </a:p>
        </p:txBody>
      </p:sp>
      <p:sp>
        <p:nvSpPr>
          <p:cNvPr id="4" name="Прямоугольник 3"/>
          <p:cNvSpPr/>
          <p:nvPr/>
        </p:nvSpPr>
        <p:spPr>
          <a:xfrm>
            <a:off x="683568" y="2492896"/>
            <a:ext cx="7344816" cy="3139321"/>
          </a:xfrm>
          <a:prstGeom prst="rect">
            <a:avLst/>
          </a:prstGeom>
        </p:spPr>
        <p:txBody>
          <a:bodyPr wrap="square">
            <a:spAutoFit/>
          </a:bodyPr>
          <a:lstStyle/>
          <a:p>
            <a:r>
              <a:rPr lang="en-US" dirty="0">
                <a:solidFill>
                  <a:srgbClr val="0000FF"/>
                </a:solidFill>
                <a:highlight>
                  <a:srgbClr val="FFFFFF"/>
                </a:highlight>
                <a:latin typeface="Consolas"/>
              </a:rPr>
              <a:t>static</a:t>
            </a:r>
            <a:r>
              <a:rPr lang="en-US" dirty="0">
                <a:solidFill>
                  <a:srgbClr val="000000"/>
                </a:solidFill>
                <a:highlight>
                  <a:srgbClr val="FFFFFF"/>
                </a:highlight>
                <a:latin typeface="Consolas"/>
              </a:rPr>
              <a:t> </a:t>
            </a:r>
            <a:r>
              <a:rPr lang="en-US" dirty="0">
                <a:solidFill>
                  <a:srgbClr val="0000FF"/>
                </a:solidFill>
                <a:highlight>
                  <a:srgbClr val="FFFFFF"/>
                </a:highlight>
                <a:latin typeface="Consolas"/>
              </a:rPr>
              <a:t>void</a:t>
            </a:r>
            <a:r>
              <a:rPr lang="en-US" dirty="0">
                <a:solidFill>
                  <a:srgbClr val="000000"/>
                </a:solidFill>
                <a:highlight>
                  <a:srgbClr val="FFFFFF"/>
                </a:highlight>
                <a:latin typeface="Consolas"/>
              </a:rPr>
              <a:t> Main()</a:t>
            </a:r>
          </a:p>
          <a:p>
            <a:r>
              <a:rPr lang="ru-RU" dirty="0">
                <a:solidFill>
                  <a:srgbClr val="000000"/>
                </a:solidFill>
                <a:highlight>
                  <a:srgbClr val="FFFFFF"/>
                </a:highlight>
                <a:latin typeface="Consolas"/>
              </a:rPr>
              <a:t> {</a:t>
            </a:r>
          </a:p>
          <a:p>
            <a:r>
              <a:rPr lang="en-US" dirty="0">
                <a:solidFill>
                  <a:srgbClr val="000000"/>
                </a:solidFill>
                <a:highlight>
                  <a:srgbClr val="FFFFFF"/>
                </a:highlight>
                <a:latin typeface="Consolas"/>
              </a:rPr>
              <a:t> </a:t>
            </a:r>
            <a:r>
              <a:rPr lang="en-US" dirty="0" err="1">
                <a:solidFill>
                  <a:srgbClr val="0000FF"/>
                </a:solidFill>
                <a:highlight>
                  <a:srgbClr val="FFFFFF"/>
                </a:highlight>
                <a:latin typeface="Consolas"/>
              </a:rPr>
              <a:t>int</a:t>
            </a:r>
            <a:r>
              <a:rPr lang="en-US" dirty="0">
                <a:solidFill>
                  <a:srgbClr val="000000"/>
                </a:solidFill>
                <a:highlight>
                  <a:srgbClr val="FFFFFF"/>
                </a:highlight>
                <a:latin typeface="Consolas"/>
              </a:rPr>
              <a:t>[][] </a:t>
            </a:r>
            <a:r>
              <a:rPr lang="en-US" dirty="0" err="1">
                <a:solidFill>
                  <a:srgbClr val="000000"/>
                </a:solidFill>
                <a:highlight>
                  <a:srgbClr val="FFFFFF"/>
                </a:highlight>
                <a:latin typeface="Consolas"/>
              </a:rPr>
              <a:t>mtovar</a:t>
            </a:r>
            <a:r>
              <a:rPr lang="en-US" dirty="0">
                <a:solidFill>
                  <a:srgbClr val="000000"/>
                </a:solidFill>
                <a:highlight>
                  <a:srgbClr val="FFFFFF"/>
                </a:highlight>
                <a:latin typeface="Consolas"/>
              </a:rPr>
              <a:t> = </a:t>
            </a:r>
            <a:r>
              <a:rPr lang="en-US" dirty="0">
                <a:solidFill>
                  <a:srgbClr val="0000FF"/>
                </a:solidFill>
                <a:highlight>
                  <a:srgbClr val="FFFFFF"/>
                </a:highlight>
                <a:latin typeface="Consolas"/>
              </a:rPr>
              <a:t>new</a:t>
            </a:r>
            <a:r>
              <a:rPr lang="en-US" dirty="0">
                <a:solidFill>
                  <a:srgbClr val="000000"/>
                </a:solidFill>
                <a:highlight>
                  <a:srgbClr val="FFFFFF"/>
                </a:highlight>
                <a:latin typeface="Consolas"/>
              </a:rPr>
              <a:t> </a:t>
            </a:r>
            <a:r>
              <a:rPr lang="en-US" dirty="0" err="1">
                <a:solidFill>
                  <a:srgbClr val="0000FF"/>
                </a:solidFill>
                <a:highlight>
                  <a:srgbClr val="FFFFFF"/>
                </a:highlight>
                <a:latin typeface="Consolas"/>
              </a:rPr>
              <a:t>int</a:t>
            </a:r>
            <a:r>
              <a:rPr lang="en-US" dirty="0">
                <a:solidFill>
                  <a:srgbClr val="000000"/>
                </a:solidFill>
                <a:highlight>
                  <a:srgbClr val="FFFFFF"/>
                </a:highlight>
                <a:latin typeface="Consolas"/>
              </a:rPr>
              <a:t>[5][];</a:t>
            </a:r>
          </a:p>
          <a:p>
            <a:r>
              <a:rPr lang="en-US" dirty="0">
                <a:solidFill>
                  <a:srgbClr val="000000"/>
                </a:solidFill>
                <a:highlight>
                  <a:srgbClr val="FFFFFF"/>
                </a:highlight>
                <a:latin typeface="Consolas"/>
              </a:rPr>
              <a:t> </a:t>
            </a:r>
            <a:r>
              <a:rPr lang="en-US" dirty="0" err="1">
                <a:solidFill>
                  <a:srgbClr val="0000FF"/>
                </a:solidFill>
                <a:highlight>
                  <a:srgbClr val="FFFFFF"/>
                </a:highlight>
                <a:latin typeface="Consolas"/>
              </a:rPr>
              <a:t>int</a:t>
            </a:r>
            <a:r>
              <a:rPr lang="en-US" dirty="0">
                <a:solidFill>
                  <a:srgbClr val="000000"/>
                </a:solidFill>
                <a:highlight>
                  <a:srgbClr val="FFFFFF"/>
                </a:highlight>
                <a:latin typeface="Consolas"/>
              </a:rPr>
              <a:t> k = 0</a:t>
            </a:r>
            <a:r>
              <a:rPr lang="en-US" dirty="0" smtClean="0">
                <a:solidFill>
                  <a:srgbClr val="000000"/>
                </a:solidFill>
                <a:highlight>
                  <a:srgbClr val="FFFFFF"/>
                </a:highlight>
                <a:latin typeface="Consolas"/>
              </a:rPr>
              <a:t>;    </a:t>
            </a:r>
            <a:r>
              <a:rPr lang="en-US" dirty="0" err="1">
                <a:solidFill>
                  <a:srgbClr val="0000FF"/>
                </a:solidFill>
                <a:highlight>
                  <a:srgbClr val="FFFFFF"/>
                </a:highlight>
                <a:latin typeface="Consolas"/>
              </a:rPr>
              <a:t>int</a:t>
            </a:r>
            <a:r>
              <a:rPr lang="en-US" dirty="0">
                <a:solidFill>
                  <a:srgbClr val="000000"/>
                </a:solidFill>
                <a:highlight>
                  <a:srgbClr val="FFFFFF"/>
                </a:highlight>
                <a:latin typeface="Consolas"/>
              </a:rPr>
              <a:t> </a:t>
            </a:r>
            <a:r>
              <a:rPr lang="en-US" dirty="0" err="1">
                <a:solidFill>
                  <a:srgbClr val="000000"/>
                </a:solidFill>
                <a:highlight>
                  <a:srgbClr val="FFFFFF"/>
                </a:highlight>
                <a:latin typeface="Consolas"/>
              </a:rPr>
              <a:t>j,kol,cto</a:t>
            </a:r>
            <a:r>
              <a:rPr lang="en-US" dirty="0" smtClean="0">
                <a:solidFill>
                  <a:srgbClr val="000000"/>
                </a:solidFill>
                <a:highlight>
                  <a:srgbClr val="FFFFFF"/>
                </a:highlight>
                <a:latin typeface="Consolas"/>
              </a:rPr>
              <a:t>;   </a:t>
            </a:r>
            <a:r>
              <a:rPr lang="en-US" dirty="0">
                <a:solidFill>
                  <a:srgbClr val="0000FF"/>
                </a:solidFill>
                <a:highlight>
                  <a:srgbClr val="FFFFFF"/>
                </a:highlight>
                <a:latin typeface="Consolas"/>
              </a:rPr>
              <a:t>string</a:t>
            </a:r>
            <a:r>
              <a:rPr lang="en-US" dirty="0">
                <a:solidFill>
                  <a:srgbClr val="000000"/>
                </a:solidFill>
                <a:highlight>
                  <a:srgbClr val="FFFFFF"/>
                </a:highlight>
                <a:latin typeface="Consolas"/>
              </a:rPr>
              <a:t> </a:t>
            </a:r>
            <a:r>
              <a:rPr lang="en-US" dirty="0" err="1">
                <a:solidFill>
                  <a:srgbClr val="000000"/>
                </a:solidFill>
                <a:highlight>
                  <a:srgbClr val="FFFFFF"/>
                </a:highlight>
                <a:latin typeface="Consolas"/>
              </a:rPr>
              <a:t>buf</a:t>
            </a:r>
            <a:r>
              <a:rPr lang="en-US" dirty="0">
                <a:solidFill>
                  <a:srgbClr val="000000"/>
                </a:solidFill>
                <a:highlight>
                  <a:srgbClr val="FFFFFF"/>
                </a:highlight>
                <a:latin typeface="Consolas"/>
              </a:rPr>
              <a:t>;</a:t>
            </a:r>
          </a:p>
          <a:p>
            <a:r>
              <a:rPr lang="en-US" dirty="0">
                <a:solidFill>
                  <a:srgbClr val="000000"/>
                </a:solidFill>
                <a:highlight>
                  <a:srgbClr val="FFFFFF"/>
                </a:highlight>
                <a:latin typeface="Consolas"/>
              </a:rPr>
              <a:t> </a:t>
            </a:r>
            <a:r>
              <a:rPr lang="en-US" dirty="0">
                <a:solidFill>
                  <a:srgbClr val="2B91AF"/>
                </a:solidFill>
                <a:highlight>
                  <a:srgbClr val="FFFFFF"/>
                </a:highlight>
                <a:latin typeface="Consolas"/>
              </a:rPr>
              <a:t>Random</a:t>
            </a:r>
            <a:r>
              <a:rPr lang="en-US" dirty="0">
                <a:solidFill>
                  <a:srgbClr val="000000"/>
                </a:solidFill>
                <a:highlight>
                  <a:srgbClr val="FFFFFF"/>
                </a:highlight>
                <a:latin typeface="Consolas"/>
              </a:rPr>
              <a:t> </a:t>
            </a:r>
            <a:r>
              <a:rPr lang="en-US" dirty="0" err="1">
                <a:solidFill>
                  <a:srgbClr val="000000"/>
                </a:solidFill>
                <a:highlight>
                  <a:srgbClr val="FFFFFF"/>
                </a:highlight>
                <a:latin typeface="Consolas"/>
              </a:rPr>
              <a:t>rnd</a:t>
            </a:r>
            <a:r>
              <a:rPr lang="en-US" dirty="0">
                <a:solidFill>
                  <a:srgbClr val="000000"/>
                </a:solidFill>
                <a:highlight>
                  <a:srgbClr val="FFFFFF"/>
                </a:highlight>
                <a:latin typeface="Consolas"/>
              </a:rPr>
              <a:t> = </a:t>
            </a:r>
            <a:r>
              <a:rPr lang="en-US" dirty="0">
                <a:solidFill>
                  <a:srgbClr val="0000FF"/>
                </a:solidFill>
                <a:highlight>
                  <a:srgbClr val="FFFFFF"/>
                </a:highlight>
                <a:latin typeface="Consolas"/>
              </a:rPr>
              <a:t>new</a:t>
            </a:r>
            <a:r>
              <a:rPr lang="en-US" dirty="0">
                <a:solidFill>
                  <a:srgbClr val="000000"/>
                </a:solidFill>
                <a:highlight>
                  <a:srgbClr val="FFFFFF"/>
                </a:highlight>
                <a:latin typeface="Consolas"/>
              </a:rPr>
              <a:t> </a:t>
            </a:r>
            <a:r>
              <a:rPr lang="en-US" dirty="0">
                <a:solidFill>
                  <a:srgbClr val="2B91AF"/>
                </a:solidFill>
                <a:highlight>
                  <a:srgbClr val="FFFFFF"/>
                </a:highlight>
                <a:latin typeface="Consolas"/>
              </a:rPr>
              <a:t>Random</a:t>
            </a:r>
            <a:r>
              <a:rPr lang="en-US" dirty="0" smtClean="0">
                <a:solidFill>
                  <a:srgbClr val="000000"/>
                </a:solidFill>
                <a:highlight>
                  <a:srgbClr val="FFFFFF"/>
                </a:highlight>
                <a:latin typeface="Consolas"/>
              </a:rPr>
              <a:t>();</a:t>
            </a:r>
          </a:p>
          <a:p>
            <a:r>
              <a:rPr lang="ru-RU" dirty="0">
                <a:solidFill>
                  <a:srgbClr val="008000"/>
                </a:solidFill>
                <a:highlight>
                  <a:srgbClr val="FFFFFF"/>
                </a:highlight>
                <a:latin typeface="Consolas"/>
              </a:rPr>
              <a:t>//</a:t>
            </a:r>
            <a:r>
              <a:rPr lang="ru-RU" dirty="0" err="1">
                <a:solidFill>
                  <a:srgbClr val="008000"/>
                </a:solidFill>
                <a:highlight>
                  <a:srgbClr val="FFFFFF"/>
                </a:highlight>
                <a:latin typeface="Consolas"/>
              </a:rPr>
              <a:t>Сынық</a:t>
            </a:r>
            <a:r>
              <a:rPr lang="ru-RU" dirty="0">
                <a:solidFill>
                  <a:srgbClr val="008000"/>
                </a:solidFill>
                <a:highlight>
                  <a:srgbClr val="FFFFFF"/>
                </a:highlight>
                <a:latin typeface="Consolas"/>
              </a:rPr>
              <a:t> </a:t>
            </a:r>
            <a:r>
              <a:rPr lang="ru-RU" dirty="0" err="1">
                <a:solidFill>
                  <a:srgbClr val="008000"/>
                </a:solidFill>
                <a:highlight>
                  <a:srgbClr val="FFFFFF"/>
                </a:highlight>
                <a:latin typeface="Consolas"/>
              </a:rPr>
              <a:t>массивті</a:t>
            </a:r>
            <a:r>
              <a:rPr lang="ru-RU" dirty="0">
                <a:solidFill>
                  <a:srgbClr val="008000"/>
                </a:solidFill>
                <a:highlight>
                  <a:srgbClr val="FFFFFF"/>
                </a:highlight>
                <a:latin typeface="Consolas"/>
              </a:rPr>
              <a:t> </a:t>
            </a:r>
            <a:r>
              <a:rPr lang="ru-RU" dirty="0" err="1">
                <a:solidFill>
                  <a:srgbClr val="008000"/>
                </a:solidFill>
                <a:highlight>
                  <a:srgbClr val="FFFFFF"/>
                </a:highlight>
                <a:latin typeface="Consolas"/>
              </a:rPr>
              <a:t>жариялау</a:t>
            </a:r>
            <a:endParaRPr lang="ru-RU" dirty="0">
              <a:solidFill>
                <a:srgbClr val="000000"/>
              </a:solidFill>
              <a:highlight>
                <a:srgbClr val="FFFFFF"/>
              </a:highlight>
              <a:latin typeface="Consolas"/>
            </a:endParaRPr>
          </a:p>
          <a:p>
            <a:r>
              <a:rPr lang="nn-NO" dirty="0">
                <a:solidFill>
                  <a:srgbClr val="000000"/>
                </a:solidFill>
                <a:highlight>
                  <a:srgbClr val="FFFFFF"/>
                </a:highlight>
                <a:latin typeface="Consolas"/>
              </a:rPr>
              <a:t> </a:t>
            </a:r>
            <a:r>
              <a:rPr lang="nn-NO" dirty="0">
                <a:solidFill>
                  <a:srgbClr val="0000FF"/>
                </a:solidFill>
                <a:highlight>
                  <a:srgbClr val="FFFFFF"/>
                </a:highlight>
                <a:latin typeface="Consolas"/>
              </a:rPr>
              <a:t>for</a:t>
            </a:r>
            <a:r>
              <a:rPr lang="nn-NO" dirty="0">
                <a:solidFill>
                  <a:srgbClr val="000000"/>
                </a:solidFill>
                <a:highlight>
                  <a:srgbClr val="FFFFFF"/>
                </a:highlight>
                <a:latin typeface="Consolas"/>
              </a:rPr>
              <a:t> (</a:t>
            </a:r>
            <a:r>
              <a:rPr lang="nn-NO" dirty="0">
                <a:solidFill>
                  <a:srgbClr val="0000FF"/>
                </a:solidFill>
                <a:highlight>
                  <a:srgbClr val="FFFFFF"/>
                </a:highlight>
                <a:latin typeface="Consolas"/>
              </a:rPr>
              <a:t>int</a:t>
            </a:r>
            <a:r>
              <a:rPr lang="nn-NO" dirty="0">
                <a:solidFill>
                  <a:srgbClr val="000000"/>
                </a:solidFill>
                <a:highlight>
                  <a:srgbClr val="FFFFFF"/>
                </a:highlight>
                <a:latin typeface="Consolas"/>
              </a:rPr>
              <a:t> i = 0; i &lt; 5; i++) </a:t>
            </a:r>
          </a:p>
          <a:p>
            <a:r>
              <a:rPr lang="ru-RU" dirty="0">
                <a:solidFill>
                  <a:srgbClr val="000000"/>
                </a:solidFill>
                <a:highlight>
                  <a:srgbClr val="FFFFFF"/>
                </a:highlight>
                <a:latin typeface="Consolas"/>
              </a:rPr>
              <a:t> { </a:t>
            </a:r>
          </a:p>
          <a:p>
            <a:r>
              <a:rPr lang="en-US" dirty="0">
                <a:solidFill>
                  <a:srgbClr val="000000"/>
                </a:solidFill>
                <a:highlight>
                  <a:srgbClr val="FFFFFF"/>
                </a:highlight>
                <a:latin typeface="Consolas"/>
              </a:rPr>
              <a:t>     j = </a:t>
            </a:r>
            <a:r>
              <a:rPr lang="en-US" dirty="0" err="1">
                <a:solidFill>
                  <a:srgbClr val="000000"/>
                </a:solidFill>
                <a:highlight>
                  <a:srgbClr val="FFFFFF"/>
                </a:highlight>
                <a:latin typeface="Consolas"/>
              </a:rPr>
              <a:t>rnd.Next</a:t>
            </a:r>
            <a:r>
              <a:rPr lang="en-US" dirty="0">
                <a:solidFill>
                  <a:srgbClr val="000000"/>
                </a:solidFill>
                <a:highlight>
                  <a:srgbClr val="FFFFFF"/>
                </a:highlight>
                <a:latin typeface="Consolas"/>
              </a:rPr>
              <a:t>() % 21 + 10; </a:t>
            </a:r>
            <a:r>
              <a:rPr lang="en-US" dirty="0" err="1">
                <a:solidFill>
                  <a:srgbClr val="000000"/>
                </a:solidFill>
                <a:highlight>
                  <a:srgbClr val="FFFFFF"/>
                </a:highlight>
                <a:latin typeface="Consolas"/>
              </a:rPr>
              <a:t>mtovar</a:t>
            </a:r>
            <a:r>
              <a:rPr lang="en-US" dirty="0">
                <a:solidFill>
                  <a:srgbClr val="000000"/>
                </a:solidFill>
                <a:highlight>
                  <a:srgbClr val="FFFFFF"/>
                </a:highlight>
                <a:latin typeface="Consolas"/>
              </a:rPr>
              <a:t>[i] = </a:t>
            </a:r>
            <a:r>
              <a:rPr lang="en-US" dirty="0">
                <a:solidFill>
                  <a:srgbClr val="0000FF"/>
                </a:solidFill>
                <a:highlight>
                  <a:srgbClr val="FFFFFF"/>
                </a:highlight>
                <a:latin typeface="Consolas"/>
              </a:rPr>
              <a:t>new</a:t>
            </a:r>
            <a:r>
              <a:rPr lang="en-US" dirty="0">
                <a:solidFill>
                  <a:srgbClr val="000000"/>
                </a:solidFill>
                <a:highlight>
                  <a:srgbClr val="FFFFFF"/>
                </a:highlight>
                <a:latin typeface="Consolas"/>
              </a:rPr>
              <a:t> </a:t>
            </a:r>
            <a:r>
              <a:rPr lang="en-US" dirty="0" err="1">
                <a:solidFill>
                  <a:srgbClr val="0000FF"/>
                </a:solidFill>
                <a:highlight>
                  <a:srgbClr val="FFFFFF"/>
                </a:highlight>
                <a:latin typeface="Consolas"/>
              </a:rPr>
              <a:t>int</a:t>
            </a:r>
            <a:r>
              <a:rPr lang="en-US" dirty="0">
                <a:solidFill>
                  <a:srgbClr val="000000"/>
                </a:solidFill>
                <a:highlight>
                  <a:srgbClr val="FFFFFF"/>
                </a:highlight>
                <a:latin typeface="Consolas"/>
              </a:rPr>
              <a:t>[j]; </a:t>
            </a:r>
          </a:p>
          <a:p>
            <a:r>
              <a:rPr lang="ru-RU" dirty="0">
                <a:solidFill>
                  <a:srgbClr val="000000"/>
                </a:solidFill>
                <a:highlight>
                  <a:srgbClr val="FFFFFF"/>
                </a:highlight>
                <a:latin typeface="Consolas"/>
              </a:rPr>
              <a:t> }</a:t>
            </a:r>
          </a:p>
          <a:p>
            <a:r>
              <a:rPr lang="en-US" dirty="0">
                <a:solidFill>
                  <a:srgbClr val="000000"/>
                </a:solidFill>
                <a:highlight>
                  <a:srgbClr val="FFFFFF"/>
                </a:highlight>
                <a:latin typeface="Consolas"/>
              </a:rPr>
              <a:t> </a:t>
            </a:r>
            <a:r>
              <a:rPr lang="en-US" dirty="0" err="1">
                <a:solidFill>
                  <a:srgbClr val="2B91AF"/>
                </a:solidFill>
                <a:highlight>
                  <a:srgbClr val="FFFFFF"/>
                </a:highlight>
                <a:latin typeface="Consolas"/>
              </a:rPr>
              <a:t>Console</a:t>
            </a:r>
            <a:r>
              <a:rPr lang="en-US" dirty="0" err="1">
                <a:solidFill>
                  <a:srgbClr val="000000"/>
                </a:solidFill>
                <a:highlight>
                  <a:srgbClr val="FFFFFF"/>
                </a:highlight>
                <a:latin typeface="Consolas"/>
              </a:rPr>
              <a:t>.WriteLine</a:t>
            </a:r>
            <a:r>
              <a:rPr lang="en-US" dirty="0">
                <a:solidFill>
                  <a:srgbClr val="000000"/>
                </a:solidFill>
                <a:highlight>
                  <a:srgbClr val="FFFFFF"/>
                </a:highlight>
                <a:latin typeface="Consolas"/>
              </a:rPr>
              <a:t>(</a:t>
            </a:r>
            <a:r>
              <a:rPr lang="en-US" dirty="0">
                <a:solidFill>
                  <a:srgbClr val="A31515"/>
                </a:solidFill>
                <a:highlight>
                  <a:srgbClr val="FFFFFF"/>
                </a:highlight>
                <a:latin typeface="Consolas"/>
              </a:rPr>
              <a:t>"</a:t>
            </a:r>
            <a:r>
              <a:rPr lang="en-US" dirty="0" err="1">
                <a:solidFill>
                  <a:srgbClr val="A31515"/>
                </a:solidFill>
                <a:highlight>
                  <a:srgbClr val="FFFFFF"/>
                </a:highlight>
                <a:latin typeface="Consolas"/>
              </a:rPr>
              <a:t>Matrisa</a:t>
            </a:r>
            <a:r>
              <a:rPr lang="en-US" dirty="0">
                <a:solidFill>
                  <a:srgbClr val="A31515"/>
                </a:solidFill>
                <a:highlight>
                  <a:srgbClr val="FFFFFF"/>
                </a:highlight>
                <a:latin typeface="Consolas"/>
              </a:rPr>
              <a:t> </a:t>
            </a:r>
            <a:r>
              <a:rPr lang="en-US" dirty="0" err="1">
                <a:solidFill>
                  <a:srgbClr val="A31515"/>
                </a:solidFill>
                <a:highlight>
                  <a:srgbClr val="FFFFFF"/>
                </a:highlight>
                <a:latin typeface="Consolas"/>
              </a:rPr>
              <a:t>kurildi</a:t>
            </a:r>
            <a:r>
              <a:rPr lang="en-US" dirty="0">
                <a:solidFill>
                  <a:srgbClr val="A31515"/>
                </a:solidFill>
                <a:highlight>
                  <a:srgbClr val="FFFFFF"/>
                </a:highlight>
                <a:latin typeface="Consolas"/>
              </a:rPr>
              <a:t>!!"</a:t>
            </a:r>
            <a:r>
              <a:rPr lang="en-US" dirty="0">
                <a:solidFill>
                  <a:srgbClr val="000000"/>
                </a:solidFill>
                <a:highlight>
                  <a:srgbClr val="FFFFFF"/>
                </a:highlight>
                <a:latin typeface="Consolas"/>
              </a:rPr>
              <a:t>);</a:t>
            </a:r>
            <a:endParaRPr lang="ru-RU" dirty="0"/>
          </a:p>
        </p:txBody>
      </p:sp>
    </p:spTree>
    <p:extLst>
      <p:ext uri="{BB962C8B-B14F-4D97-AF65-F5344CB8AC3E}">
        <p14:creationId xmlns:p14="http://schemas.microsoft.com/office/powerpoint/2010/main" val="85539806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51520" y="83981"/>
            <a:ext cx="8496944" cy="400110"/>
          </a:xfrm>
          <a:prstGeom prst="rect">
            <a:avLst/>
          </a:prstGeom>
        </p:spPr>
        <p:txBody>
          <a:bodyPr wrap="square">
            <a:spAutoFit/>
          </a:bodyPr>
          <a:lstStyle/>
          <a:p>
            <a:pPr lvl="0" algn="ctr"/>
            <a:r>
              <a:rPr lang="kk-KZ" sz="2000" b="1" dirty="0">
                <a:solidFill>
                  <a:prstClr val="black"/>
                </a:solidFill>
                <a:latin typeface="Times New Roman" pitchFamily="18" charset="0"/>
                <a:cs typeface="Times New Roman" pitchFamily="18" charset="0"/>
              </a:rPr>
              <a:t>Көп өлшемді массивтер</a:t>
            </a:r>
            <a:endParaRPr lang="ru-RU" sz="2000" b="1" dirty="0">
              <a:solidFill>
                <a:prstClr val="black"/>
              </a:solidFill>
              <a:latin typeface="Times New Roman" pitchFamily="18" charset="0"/>
              <a:cs typeface="Times New Roman" pitchFamily="18" charset="0"/>
            </a:endParaRPr>
          </a:p>
        </p:txBody>
      </p:sp>
      <p:sp>
        <p:nvSpPr>
          <p:cNvPr id="3" name="Прямоугольник 2"/>
          <p:cNvSpPr/>
          <p:nvPr/>
        </p:nvSpPr>
        <p:spPr>
          <a:xfrm>
            <a:off x="611560" y="764704"/>
            <a:ext cx="7848872" cy="5632311"/>
          </a:xfrm>
          <a:prstGeom prst="rect">
            <a:avLst/>
          </a:prstGeom>
        </p:spPr>
        <p:txBody>
          <a:bodyPr wrap="square">
            <a:spAutoFit/>
          </a:bodyPr>
          <a:lstStyle/>
          <a:p>
            <a:r>
              <a:rPr lang="en-US" dirty="0" err="1">
                <a:solidFill>
                  <a:srgbClr val="000000"/>
                </a:solidFill>
                <a:highlight>
                  <a:srgbClr val="FFFFFF"/>
                </a:highlight>
                <a:latin typeface="Consolas"/>
              </a:rPr>
              <a:t>kol</a:t>
            </a:r>
            <a:r>
              <a:rPr lang="en-US" dirty="0">
                <a:solidFill>
                  <a:srgbClr val="000000"/>
                </a:solidFill>
                <a:highlight>
                  <a:srgbClr val="FFFFFF"/>
                </a:highlight>
                <a:latin typeface="Consolas"/>
              </a:rPr>
              <a:t> = 0; </a:t>
            </a:r>
            <a:r>
              <a:rPr lang="en-US" dirty="0" err="1">
                <a:solidFill>
                  <a:srgbClr val="000000"/>
                </a:solidFill>
                <a:highlight>
                  <a:srgbClr val="FFFFFF"/>
                </a:highlight>
                <a:latin typeface="Consolas"/>
              </a:rPr>
              <a:t>cto</a:t>
            </a:r>
            <a:r>
              <a:rPr lang="en-US" dirty="0">
                <a:solidFill>
                  <a:srgbClr val="000000"/>
                </a:solidFill>
                <a:highlight>
                  <a:srgbClr val="FFFFFF"/>
                </a:highlight>
                <a:latin typeface="Consolas"/>
              </a:rPr>
              <a:t> = 0;</a:t>
            </a:r>
          </a:p>
          <a:p>
            <a:r>
              <a:rPr lang="ru-RU" dirty="0">
                <a:solidFill>
                  <a:srgbClr val="000000"/>
                </a:solidFill>
                <a:highlight>
                  <a:srgbClr val="FFFFFF"/>
                </a:highlight>
                <a:latin typeface="Consolas"/>
              </a:rPr>
              <a:t> </a:t>
            </a:r>
            <a:r>
              <a:rPr lang="ru-RU" dirty="0">
                <a:solidFill>
                  <a:srgbClr val="008000"/>
                </a:solidFill>
                <a:highlight>
                  <a:srgbClr val="FFFFFF"/>
                </a:highlight>
                <a:latin typeface="Consolas"/>
              </a:rPr>
              <a:t>// </a:t>
            </a:r>
            <a:r>
              <a:rPr lang="ru-RU" dirty="0" err="1">
                <a:solidFill>
                  <a:srgbClr val="008000"/>
                </a:solidFill>
                <a:highlight>
                  <a:srgbClr val="FFFFFF"/>
                </a:highlight>
                <a:latin typeface="Consolas"/>
              </a:rPr>
              <a:t>Сынық</a:t>
            </a:r>
            <a:r>
              <a:rPr lang="ru-RU" dirty="0">
                <a:solidFill>
                  <a:srgbClr val="008000"/>
                </a:solidFill>
                <a:highlight>
                  <a:srgbClr val="FFFFFF"/>
                </a:highlight>
                <a:latin typeface="Consolas"/>
              </a:rPr>
              <a:t> </a:t>
            </a:r>
            <a:r>
              <a:rPr lang="ru-RU" dirty="0" err="1">
                <a:solidFill>
                  <a:srgbClr val="008000"/>
                </a:solidFill>
                <a:highlight>
                  <a:srgbClr val="FFFFFF"/>
                </a:highlight>
                <a:latin typeface="Consolas"/>
              </a:rPr>
              <a:t>массивті</a:t>
            </a:r>
            <a:r>
              <a:rPr lang="ru-RU" dirty="0">
                <a:solidFill>
                  <a:srgbClr val="008000"/>
                </a:solidFill>
                <a:highlight>
                  <a:srgbClr val="FFFFFF"/>
                </a:highlight>
                <a:latin typeface="Consolas"/>
              </a:rPr>
              <a:t> </a:t>
            </a:r>
            <a:r>
              <a:rPr lang="ru-RU" dirty="0" err="1">
                <a:solidFill>
                  <a:srgbClr val="008000"/>
                </a:solidFill>
                <a:highlight>
                  <a:srgbClr val="FFFFFF"/>
                </a:highlight>
                <a:latin typeface="Consolas"/>
              </a:rPr>
              <a:t>құру</a:t>
            </a:r>
            <a:r>
              <a:rPr lang="ru-RU" dirty="0">
                <a:solidFill>
                  <a:srgbClr val="008000"/>
                </a:solidFill>
                <a:highlight>
                  <a:srgbClr val="FFFFFF"/>
                </a:highlight>
                <a:latin typeface="Consolas"/>
              </a:rPr>
              <a:t> </a:t>
            </a:r>
            <a:r>
              <a:rPr lang="ru-RU" dirty="0" err="1">
                <a:solidFill>
                  <a:srgbClr val="008000"/>
                </a:solidFill>
                <a:highlight>
                  <a:srgbClr val="FFFFFF"/>
                </a:highlight>
                <a:latin typeface="Consolas"/>
              </a:rPr>
              <a:t>және</a:t>
            </a:r>
            <a:r>
              <a:rPr lang="ru-RU" dirty="0">
                <a:solidFill>
                  <a:srgbClr val="008000"/>
                </a:solidFill>
                <a:highlight>
                  <a:srgbClr val="FFFFFF"/>
                </a:highlight>
                <a:latin typeface="Consolas"/>
              </a:rPr>
              <a:t> </a:t>
            </a:r>
            <a:r>
              <a:rPr lang="ru-RU" dirty="0" err="1">
                <a:solidFill>
                  <a:srgbClr val="008000"/>
                </a:solidFill>
                <a:highlight>
                  <a:srgbClr val="FFFFFF"/>
                </a:highlight>
                <a:latin typeface="Consolas"/>
              </a:rPr>
              <a:t>экранға</a:t>
            </a:r>
            <a:r>
              <a:rPr lang="ru-RU" dirty="0">
                <a:solidFill>
                  <a:srgbClr val="008000"/>
                </a:solidFill>
                <a:highlight>
                  <a:srgbClr val="FFFFFF"/>
                </a:highlight>
                <a:latin typeface="Consolas"/>
              </a:rPr>
              <a:t> </a:t>
            </a:r>
            <a:r>
              <a:rPr lang="ru-RU" dirty="0" err="1">
                <a:solidFill>
                  <a:srgbClr val="008000"/>
                </a:solidFill>
                <a:highlight>
                  <a:srgbClr val="FFFFFF"/>
                </a:highlight>
                <a:latin typeface="Consolas"/>
              </a:rPr>
              <a:t>шығару</a:t>
            </a:r>
            <a:r>
              <a:rPr lang="ru-RU" dirty="0">
                <a:solidFill>
                  <a:srgbClr val="008000"/>
                </a:solidFill>
                <a:highlight>
                  <a:srgbClr val="FFFFFF"/>
                </a:highlight>
                <a:latin typeface="Consolas"/>
              </a:rPr>
              <a:t>  </a:t>
            </a:r>
            <a:endParaRPr lang="ru-RU" dirty="0">
              <a:solidFill>
                <a:srgbClr val="000000"/>
              </a:solidFill>
              <a:highlight>
                <a:srgbClr val="FFFFFF"/>
              </a:highlight>
              <a:latin typeface="Consolas"/>
            </a:endParaRPr>
          </a:p>
          <a:p>
            <a:r>
              <a:rPr lang="nn-NO" dirty="0">
                <a:solidFill>
                  <a:srgbClr val="0000FF"/>
                </a:solidFill>
                <a:highlight>
                  <a:srgbClr val="FFFFFF"/>
                </a:highlight>
                <a:latin typeface="Consolas"/>
              </a:rPr>
              <a:t>for</a:t>
            </a:r>
            <a:r>
              <a:rPr lang="nn-NO" dirty="0">
                <a:solidFill>
                  <a:srgbClr val="000000"/>
                </a:solidFill>
                <a:highlight>
                  <a:srgbClr val="FFFFFF"/>
                </a:highlight>
                <a:latin typeface="Consolas"/>
              </a:rPr>
              <a:t> (</a:t>
            </a:r>
            <a:r>
              <a:rPr lang="nn-NO" dirty="0">
                <a:solidFill>
                  <a:srgbClr val="0000FF"/>
                </a:solidFill>
                <a:highlight>
                  <a:srgbClr val="FFFFFF"/>
                </a:highlight>
                <a:latin typeface="Consolas"/>
              </a:rPr>
              <a:t>int</a:t>
            </a:r>
            <a:r>
              <a:rPr lang="nn-NO" dirty="0">
                <a:solidFill>
                  <a:srgbClr val="000000"/>
                </a:solidFill>
                <a:highlight>
                  <a:srgbClr val="FFFFFF"/>
                </a:highlight>
                <a:latin typeface="Consolas"/>
              </a:rPr>
              <a:t> i = 0; i &lt; 5; i++)</a:t>
            </a:r>
          </a:p>
          <a:p>
            <a:r>
              <a:rPr lang="ru-RU" dirty="0">
                <a:solidFill>
                  <a:srgbClr val="000000"/>
                </a:solidFill>
                <a:highlight>
                  <a:srgbClr val="FFFFFF"/>
                </a:highlight>
                <a:latin typeface="Consolas"/>
              </a:rPr>
              <a:t> {</a:t>
            </a:r>
          </a:p>
          <a:p>
            <a:r>
              <a:rPr lang="en-US" dirty="0" smtClean="0">
                <a:solidFill>
                  <a:srgbClr val="2B91AF"/>
                </a:solidFill>
                <a:highlight>
                  <a:srgbClr val="FFFFFF"/>
                </a:highlight>
                <a:latin typeface="Consolas"/>
              </a:rPr>
              <a:t>    </a:t>
            </a:r>
            <a:r>
              <a:rPr lang="en-US" dirty="0" err="1" smtClean="0">
                <a:solidFill>
                  <a:srgbClr val="2B91AF"/>
                </a:solidFill>
                <a:highlight>
                  <a:srgbClr val="FFFFFF"/>
                </a:highlight>
                <a:latin typeface="Consolas"/>
              </a:rPr>
              <a:t>Console</a:t>
            </a:r>
            <a:r>
              <a:rPr lang="en-US" dirty="0" err="1" smtClean="0">
                <a:solidFill>
                  <a:srgbClr val="000000"/>
                </a:solidFill>
                <a:highlight>
                  <a:srgbClr val="FFFFFF"/>
                </a:highlight>
                <a:latin typeface="Consolas"/>
              </a:rPr>
              <a:t>.Write</a:t>
            </a:r>
            <a:r>
              <a:rPr lang="en-US" dirty="0">
                <a:solidFill>
                  <a:srgbClr val="000000"/>
                </a:solidFill>
                <a:highlight>
                  <a:srgbClr val="FFFFFF"/>
                </a:highlight>
                <a:latin typeface="Consolas"/>
              </a:rPr>
              <a:t>(</a:t>
            </a:r>
            <a:r>
              <a:rPr lang="en-US" dirty="0">
                <a:solidFill>
                  <a:srgbClr val="A31515"/>
                </a:solidFill>
                <a:highlight>
                  <a:srgbClr val="FFFFFF"/>
                </a:highlight>
                <a:latin typeface="Consolas"/>
              </a:rPr>
              <a:t>"{0}: "</a:t>
            </a:r>
            <a:r>
              <a:rPr lang="en-US" dirty="0">
                <a:solidFill>
                  <a:srgbClr val="000000"/>
                </a:solidFill>
                <a:highlight>
                  <a:srgbClr val="FFFFFF"/>
                </a:highlight>
                <a:latin typeface="Consolas"/>
              </a:rPr>
              <a:t>, </a:t>
            </a:r>
            <a:r>
              <a:rPr lang="en-US" dirty="0" err="1">
                <a:solidFill>
                  <a:srgbClr val="000000"/>
                </a:solidFill>
                <a:highlight>
                  <a:srgbClr val="FFFFFF"/>
                </a:highlight>
                <a:latin typeface="Consolas"/>
              </a:rPr>
              <a:t>mtovar</a:t>
            </a:r>
            <a:r>
              <a:rPr lang="en-US" dirty="0">
                <a:solidFill>
                  <a:srgbClr val="000000"/>
                </a:solidFill>
                <a:highlight>
                  <a:srgbClr val="FFFFFF"/>
                </a:highlight>
                <a:latin typeface="Consolas"/>
              </a:rPr>
              <a:t>[i].Length); </a:t>
            </a:r>
          </a:p>
          <a:p>
            <a:pPr indent="450000"/>
            <a:r>
              <a:rPr lang="en-US" dirty="0">
                <a:solidFill>
                  <a:srgbClr val="000000"/>
                </a:solidFill>
                <a:highlight>
                  <a:srgbClr val="FFFFFF"/>
                </a:highlight>
                <a:latin typeface="Consolas"/>
              </a:rPr>
              <a:t> </a:t>
            </a:r>
            <a:r>
              <a:rPr lang="en-US" dirty="0" err="1">
                <a:solidFill>
                  <a:srgbClr val="000000"/>
                </a:solidFill>
                <a:highlight>
                  <a:srgbClr val="FFFFFF"/>
                </a:highlight>
                <a:latin typeface="Consolas"/>
              </a:rPr>
              <a:t>kol</a:t>
            </a:r>
            <a:r>
              <a:rPr lang="en-US" dirty="0">
                <a:solidFill>
                  <a:srgbClr val="000000"/>
                </a:solidFill>
                <a:highlight>
                  <a:srgbClr val="FFFFFF"/>
                </a:highlight>
                <a:latin typeface="Consolas"/>
              </a:rPr>
              <a:t> = </a:t>
            </a:r>
            <a:r>
              <a:rPr lang="en-US" dirty="0" err="1">
                <a:solidFill>
                  <a:srgbClr val="000000"/>
                </a:solidFill>
                <a:highlight>
                  <a:srgbClr val="FFFFFF"/>
                </a:highlight>
                <a:latin typeface="Consolas"/>
              </a:rPr>
              <a:t>kol</a:t>
            </a:r>
            <a:r>
              <a:rPr lang="en-US" dirty="0">
                <a:solidFill>
                  <a:srgbClr val="000000"/>
                </a:solidFill>
                <a:highlight>
                  <a:srgbClr val="FFFFFF"/>
                </a:highlight>
                <a:latin typeface="Consolas"/>
              </a:rPr>
              <a:t> + </a:t>
            </a:r>
            <a:r>
              <a:rPr lang="en-US" dirty="0" err="1">
                <a:solidFill>
                  <a:srgbClr val="000000"/>
                </a:solidFill>
                <a:highlight>
                  <a:srgbClr val="FFFFFF"/>
                </a:highlight>
                <a:latin typeface="Consolas"/>
              </a:rPr>
              <a:t>mtovar</a:t>
            </a:r>
            <a:r>
              <a:rPr lang="en-US" dirty="0">
                <a:solidFill>
                  <a:srgbClr val="000000"/>
                </a:solidFill>
                <a:highlight>
                  <a:srgbClr val="FFFFFF"/>
                </a:highlight>
                <a:latin typeface="Consolas"/>
              </a:rPr>
              <a:t>[i].Length;</a:t>
            </a:r>
          </a:p>
          <a:p>
            <a:pPr indent="450000"/>
            <a:r>
              <a:rPr lang="en-US" dirty="0">
                <a:solidFill>
                  <a:srgbClr val="000000"/>
                </a:solidFill>
                <a:highlight>
                  <a:srgbClr val="FFFFFF"/>
                </a:highlight>
                <a:latin typeface="Consolas"/>
              </a:rPr>
              <a:t> </a:t>
            </a:r>
            <a:r>
              <a:rPr lang="en-US" dirty="0">
                <a:solidFill>
                  <a:srgbClr val="0000FF"/>
                </a:solidFill>
                <a:highlight>
                  <a:srgbClr val="FFFFFF"/>
                </a:highlight>
                <a:latin typeface="Consolas"/>
              </a:rPr>
              <a:t>for</a:t>
            </a:r>
            <a:r>
              <a:rPr lang="en-US" dirty="0">
                <a:solidFill>
                  <a:srgbClr val="000000"/>
                </a:solidFill>
                <a:highlight>
                  <a:srgbClr val="FFFFFF"/>
                </a:highlight>
                <a:latin typeface="Consolas"/>
              </a:rPr>
              <a:t> ( j = 0; j &lt; </a:t>
            </a:r>
            <a:r>
              <a:rPr lang="en-US" dirty="0" err="1">
                <a:solidFill>
                  <a:srgbClr val="000000"/>
                </a:solidFill>
                <a:highlight>
                  <a:srgbClr val="FFFFFF"/>
                </a:highlight>
                <a:latin typeface="Consolas"/>
              </a:rPr>
              <a:t>mtovar</a:t>
            </a:r>
            <a:r>
              <a:rPr lang="en-US" dirty="0">
                <a:solidFill>
                  <a:srgbClr val="000000"/>
                </a:solidFill>
                <a:highlight>
                  <a:srgbClr val="FFFFFF"/>
                </a:highlight>
                <a:latin typeface="Consolas"/>
              </a:rPr>
              <a:t>[i].Length; j++)</a:t>
            </a:r>
          </a:p>
          <a:p>
            <a:pPr indent="450000"/>
            <a:r>
              <a:rPr lang="ru-RU" dirty="0">
                <a:solidFill>
                  <a:srgbClr val="000000"/>
                </a:solidFill>
                <a:highlight>
                  <a:srgbClr val="FFFFFF"/>
                </a:highlight>
                <a:latin typeface="Consolas"/>
              </a:rPr>
              <a:t> {</a:t>
            </a:r>
          </a:p>
          <a:p>
            <a:pPr indent="720000"/>
            <a:r>
              <a:rPr lang="sv-SE" dirty="0">
                <a:solidFill>
                  <a:srgbClr val="000000"/>
                </a:solidFill>
                <a:highlight>
                  <a:srgbClr val="FFFFFF"/>
                </a:highlight>
                <a:latin typeface="Consolas"/>
              </a:rPr>
              <a:t> mtovar[i][j] = rnd.Next() % 61 + 10;</a:t>
            </a:r>
          </a:p>
          <a:p>
            <a:pPr indent="720000"/>
            <a:r>
              <a:rPr lang="en-US" dirty="0">
                <a:solidFill>
                  <a:srgbClr val="000000"/>
                </a:solidFill>
                <a:highlight>
                  <a:srgbClr val="FFFFFF"/>
                </a:highlight>
                <a:latin typeface="Consolas"/>
              </a:rPr>
              <a:t> </a:t>
            </a:r>
            <a:r>
              <a:rPr lang="en-US" dirty="0" err="1">
                <a:solidFill>
                  <a:srgbClr val="000000"/>
                </a:solidFill>
                <a:highlight>
                  <a:srgbClr val="FFFFFF"/>
                </a:highlight>
                <a:latin typeface="Consolas"/>
              </a:rPr>
              <a:t>cto</a:t>
            </a:r>
            <a:r>
              <a:rPr lang="en-US" dirty="0">
                <a:solidFill>
                  <a:srgbClr val="000000"/>
                </a:solidFill>
                <a:highlight>
                  <a:srgbClr val="FFFFFF"/>
                </a:highlight>
                <a:latin typeface="Consolas"/>
              </a:rPr>
              <a:t> = </a:t>
            </a:r>
            <a:r>
              <a:rPr lang="en-US" dirty="0" err="1">
                <a:solidFill>
                  <a:srgbClr val="000000"/>
                </a:solidFill>
                <a:highlight>
                  <a:srgbClr val="FFFFFF"/>
                </a:highlight>
                <a:latin typeface="Consolas"/>
              </a:rPr>
              <a:t>cto</a:t>
            </a:r>
            <a:r>
              <a:rPr lang="en-US" dirty="0">
                <a:solidFill>
                  <a:srgbClr val="000000"/>
                </a:solidFill>
                <a:highlight>
                  <a:srgbClr val="FFFFFF"/>
                </a:highlight>
                <a:latin typeface="Consolas"/>
              </a:rPr>
              <a:t> + </a:t>
            </a:r>
            <a:r>
              <a:rPr lang="en-US" dirty="0" err="1">
                <a:solidFill>
                  <a:srgbClr val="000000"/>
                </a:solidFill>
                <a:highlight>
                  <a:srgbClr val="FFFFFF"/>
                </a:highlight>
                <a:latin typeface="Consolas"/>
              </a:rPr>
              <a:t>mtovar</a:t>
            </a:r>
            <a:r>
              <a:rPr lang="en-US" dirty="0">
                <a:solidFill>
                  <a:srgbClr val="000000"/>
                </a:solidFill>
                <a:highlight>
                  <a:srgbClr val="FFFFFF"/>
                </a:highlight>
                <a:latin typeface="Consolas"/>
              </a:rPr>
              <a:t>[i][j];</a:t>
            </a:r>
          </a:p>
          <a:p>
            <a:pPr indent="720000"/>
            <a:r>
              <a:rPr lang="en-US" dirty="0">
                <a:solidFill>
                  <a:srgbClr val="000000"/>
                </a:solidFill>
                <a:highlight>
                  <a:srgbClr val="FFFFFF"/>
                </a:highlight>
                <a:latin typeface="Consolas"/>
              </a:rPr>
              <a:t> </a:t>
            </a:r>
            <a:r>
              <a:rPr lang="en-US" dirty="0" err="1">
                <a:solidFill>
                  <a:srgbClr val="2B91AF"/>
                </a:solidFill>
                <a:highlight>
                  <a:srgbClr val="FFFFFF"/>
                </a:highlight>
                <a:latin typeface="Consolas"/>
              </a:rPr>
              <a:t>Console</a:t>
            </a:r>
            <a:r>
              <a:rPr lang="en-US" dirty="0" err="1">
                <a:solidFill>
                  <a:srgbClr val="000000"/>
                </a:solidFill>
                <a:highlight>
                  <a:srgbClr val="FFFFFF"/>
                </a:highlight>
                <a:latin typeface="Consolas"/>
              </a:rPr>
              <a:t>.Write</a:t>
            </a:r>
            <a:r>
              <a:rPr lang="en-US" dirty="0">
                <a:solidFill>
                  <a:srgbClr val="000000"/>
                </a:solidFill>
                <a:highlight>
                  <a:srgbClr val="FFFFFF"/>
                </a:highlight>
                <a:latin typeface="Consolas"/>
              </a:rPr>
              <a:t>(</a:t>
            </a:r>
            <a:r>
              <a:rPr lang="en-US" dirty="0" err="1">
                <a:solidFill>
                  <a:srgbClr val="000000"/>
                </a:solidFill>
                <a:highlight>
                  <a:srgbClr val="FFFFFF"/>
                </a:highlight>
                <a:latin typeface="Consolas"/>
              </a:rPr>
              <a:t>mtovar</a:t>
            </a:r>
            <a:r>
              <a:rPr lang="en-US" dirty="0">
                <a:solidFill>
                  <a:srgbClr val="000000"/>
                </a:solidFill>
                <a:highlight>
                  <a:srgbClr val="FFFFFF"/>
                </a:highlight>
                <a:latin typeface="Consolas"/>
              </a:rPr>
              <a:t>[i][j]+</a:t>
            </a:r>
            <a:r>
              <a:rPr lang="en-US" dirty="0">
                <a:solidFill>
                  <a:srgbClr val="A31515"/>
                </a:solidFill>
                <a:highlight>
                  <a:srgbClr val="FFFFFF"/>
                </a:highlight>
                <a:latin typeface="Consolas"/>
              </a:rPr>
              <a:t>" "</a:t>
            </a:r>
            <a:r>
              <a:rPr lang="en-US" dirty="0">
                <a:solidFill>
                  <a:srgbClr val="000000"/>
                </a:solidFill>
                <a:highlight>
                  <a:srgbClr val="FFFFFF"/>
                </a:highlight>
                <a:latin typeface="Consolas"/>
              </a:rPr>
              <a:t>); </a:t>
            </a:r>
          </a:p>
          <a:p>
            <a:pPr indent="450000"/>
            <a:r>
              <a:rPr lang="ru-RU" dirty="0">
                <a:solidFill>
                  <a:srgbClr val="000000"/>
                </a:solidFill>
                <a:highlight>
                  <a:srgbClr val="FFFFFF"/>
                </a:highlight>
                <a:latin typeface="Consolas"/>
              </a:rPr>
              <a:t> }</a:t>
            </a:r>
          </a:p>
          <a:p>
            <a:r>
              <a:rPr lang="en-US" dirty="0">
                <a:solidFill>
                  <a:srgbClr val="000000"/>
                </a:solidFill>
                <a:highlight>
                  <a:srgbClr val="FFFFFF"/>
                </a:highlight>
                <a:latin typeface="Consolas"/>
              </a:rPr>
              <a:t> </a:t>
            </a:r>
            <a:r>
              <a:rPr lang="en-US" dirty="0" err="1">
                <a:solidFill>
                  <a:srgbClr val="2B91AF"/>
                </a:solidFill>
                <a:highlight>
                  <a:srgbClr val="FFFFFF"/>
                </a:highlight>
                <a:latin typeface="Consolas"/>
              </a:rPr>
              <a:t>Console</a:t>
            </a:r>
            <a:r>
              <a:rPr lang="en-US" dirty="0" err="1">
                <a:solidFill>
                  <a:srgbClr val="000000"/>
                </a:solidFill>
                <a:highlight>
                  <a:srgbClr val="FFFFFF"/>
                </a:highlight>
                <a:latin typeface="Consolas"/>
              </a:rPr>
              <a:t>.WriteLine</a:t>
            </a:r>
            <a:r>
              <a:rPr lang="en-US" dirty="0">
                <a:solidFill>
                  <a:srgbClr val="000000"/>
                </a:solidFill>
                <a:highlight>
                  <a:srgbClr val="FFFFFF"/>
                </a:highlight>
                <a:latin typeface="Consolas"/>
              </a:rPr>
              <a:t>();</a:t>
            </a:r>
          </a:p>
          <a:p>
            <a:r>
              <a:rPr lang="ru-RU" dirty="0">
                <a:solidFill>
                  <a:srgbClr val="000000"/>
                </a:solidFill>
                <a:highlight>
                  <a:srgbClr val="FFFFFF"/>
                </a:highlight>
                <a:latin typeface="Consolas"/>
              </a:rPr>
              <a:t> </a:t>
            </a:r>
            <a:r>
              <a:rPr lang="ru-RU" dirty="0" smtClean="0">
                <a:solidFill>
                  <a:srgbClr val="000000"/>
                </a:solidFill>
                <a:highlight>
                  <a:srgbClr val="FFFFFF"/>
                </a:highlight>
                <a:latin typeface="Consolas"/>
              </a:rPr>
              <a:t>}</a:t>
            </a:r>
            <a:endParaRPr lang="en-US" dirty="0" smtClean="0">
              <a:solidFill>
                <a:srgbClr val="000000"/>
              </a:solidFill>
              <a:highlight>
                <a:srgbClr val="FFFFFF"/>
              </a:highlight>
              <a:latin typeface="Consolas"/>
            </a:endParaRPr>
          </a:p>
          <a:p>
            <a:r>
              <a:rPr lang="en-US" dirty="0">
                <a:solidFill>
                  <a:srgbClr val="000000"/>
                </a:solidFill>
                <a:highlight>
                  <a:srgbClr val="FFFFFF"/>
                </a:highlight>
                <a:latin typeface="Consolas"/>
              </a:rPr>
              <a:t> </a:t>
            </a:r>
            <a:r>
              <a:rPr lang="en-US" dirty="0" err="1">
                <a:solidFill>
                  <a:srgbClr val="2B91AF"/>
                </a:solidFill>
                <a:highlight>
                  <a:srgbClr val="FFFFFF"/>
                </a:highlight>
                <a:latin typeface="Consolas"/>
              </a:rPr>
              <a:t>Console</a:t>
            </a:r>
            <a:r>
              <a:rPr lang="en-US" dirty="0" err="1">
                <a:solidFill>
                  <a:srgbClr val="000000"/>
                </a:solidFill>
                <a:highlight>
                  <a:srgbClr val="FFFFFF"/>
                </a:highlight>
                <a:latin typeface="Consolas"/>
              </a:rPr>
              <a:t>.WriteLine</a:t>
            </a:r>
            <a:r>
              <a:rPr lang="en-US" dirty="0">
                <a:solidFill>
                  <a:srgbClr val="000000"/>
                </a:solidFill>
                <a:highlight>
                  <a:srgbClr val="FFFFFF"/>
                </a:highlight>
                <a:latin typeface="Consolas"/>
              </a:rPr>
              <a:t>();</a:t>
            </a:r>
          </a:p>
          <a:p>
            <a:r>
              <a:rPr lang="it-IT" dirty="0">
                <a:solidFill>
                  <a:srgbClr val="000000"/>
                </a:solidFill>
                <a:highlight>
                  <a:srgbClr val="FFFFFF"/>
                </a:highlight>
                <a:latin typeface="Consolas"/>
              </a:rPr>
              <a:t> </a:t>
            </a:r>
            <a:r>
              <a:rPr lang="it-IT" dirty="0">
                <a:solidFill>
                  <a:srgbClr val="2B91AF"/>
                </a:solidFill>
                <a:highlight>
                  <a:srgbClr val="FFFFFF"/>
                </a:highlight>
                <a:latin typeface="Consolas"/>
              </a:rPr>
              <a:t>Console</a:t>
            </a:r>
            <a:r>
              <a:rPr lang="it-IT" dirty="0">
                <a:solidFill>
                  <a:srgbClr val="000000"/>
                </a:solidFill>
                <a:highlight>
                  <a:srgbClr val="FFFFFF"/>
                </a:highlight>
                <a:latin typeface="Consolas"/>
              </a:rPr>
              <a:t>.WriteLine(</a:t>
            </a:r>
            <a:r>
              <a:rPr lang="it-IT" dirty="0">
                <a:solidFill>
                  <a:srgbClr val="A31515"/>
                </a:solidFill>
                <a:highlight>
                  <a:srgbClr val="FFFFFF"/>
                </a:highlight>
                <a:latin typeface="Consolas"/>
              </a:rPr>
              <a:t>"Tayar sani = {0}"</a:t>
            </a:r>
            <a:r>
              <a:rPr lang="it-IT" dirty="0">
                <a:solidFill>
                  <a:srgbClr val="000000"/>
                </a:solidFill>
                <a:highlight>
                  <a:srgbClr val="FFFFFF"/>
                </a:highlight>
                <a:latin typeface="Consolas"/>
              </a:rPr>
              <a:t>, kol);</a:t>
            </a:r>
          </a:p>
          <a:p>
            <a:r>
              <a:rPr lang="en-US" dirty="0">
                <a:solidFill>
                  <a:srgbClr val="000000"/>
                </a:solidFill>
                <a:highlight>
                  <a:srgbClr val="FFFFFF"/>
                </a:highlight>
                <a:latin typeface="Consolas"/>
              </a:rPr>
              <a:t> </a:t>
            </a:r>
            <a:r>
              <a:rPr lang="en-US" dirty="0" err="1">
                <a:solidFill>
                  <a:srgbClr val="2B91AF"/>
                </a:solidFill>
                <a:highlight>
                  <a:srgbClr val="FFFFFF"/>
                </a:highlight>
                <a:latin typeface="Consolas"/>
              </a:rPr>
              <a:t>Console</a:t>
            </a:r>
            <a:r>
              <a:rPr lang="en-US" dirty="0" err="1">
                <a:solidFill>
                  <a:srgbClr val="000000"/>
                </a:solidFill>
                <a:highlight>
                  <a:srgbClr val="FFFFFF"/>
                </a:highlight>
                <a:latin typeface="Consolas"/>
              </a:rPr>
              <a:t>.WriteLine</a:t>
            </a:r>
            <a:r>
              <a:rPr lang="en-US" dirty="0">
                <a:solidFill>
                  <a:srgbClr val="000000"/>
                </a:solidFill>
                <a:highlight>
                  <a:srgbClr val="FFFFFF"/>
                </a:highlight>
                <a:latin typeface="Consolas"/>
              </a:rPr>
              <a:t>(</a:t>
            </a:r>
            <a:r>
              <a:rPr lang="en-US" dirty="0">
                <a:solidFill>
                  <a:srgbClr val="A31515"/>
                </a:solidFill>
                <a:highlight>
                  <a:srgbClr val="FFFFFF"/>
                </a:highlight>
                <a:latin typeface="Consolas"/>
              </a:rPr>
              <a:t>"</a:t>
            </a:r>
            <a:r>
              <a:rPr lang="en-US" dirty="0" err="1">
                <a:solidFill>
                  <a:srgbClr val="A31515"/>
                </a:solidFill>
                <a:highlight>
                  <a:srgbClr val="FFFFFF"/>
                </a:highlight>
                <a:latin typeface="Consolas"/>
              </a:rPr>
              <a:t>Olardin</a:t>
            </a:r>
            <a:r>
              <a:rPr lang="en-US" dirty="0">
                <a:solidFill>
                  <a:srgbClr val="A31515"/>
                </a:solidFill>
                <a:highlight>
                  <a:srgbClr val="FFFFFF"/>
                </a:highlight>
                <a:latin typeface="Consolas"/>
              </a:rPr>
              <a:t> </a:t>
            </a:r>
            <a:r>
              <a:rPr lang="en-US" dirty="0" err="1">
                <a:solidFill>
                  <a:srgbClr val="A31515"/>
                </a:solidFill>
                <a:highlight>
                  <a:srgbClr val="FFFFFF"/>
                </a:highlight>
                <a:latin typeface="Consolas"/>
              </a:rPr>
              <a:t>bagasi</a:t>
            </a:r>
            <a:r>
              <a:rPr lang="en-US" dirty="0">
                <a:solidFill>
                  <a:srgbClr val="A31515"/>
                </a:solidFill>
                <a:highlight>
                  <a:srgbClr val="FFFFFF"/>
                </a:highlight>
                <a:latin typeface="Consolas"/>
              </a:rPr>
              <a:t> = {0}"</a:t>
            </a:r>
            <a:r>
              <a:rPr lang="en-US" dirty="0">
                <a:solidFill>
                  <a:srgbClr val="000000"/>
                </a:solidFill>
                <a:highlight>
                  <a:srgbClr val="FFFFFF"/>
                </a:highlight>
                <a:latin typeface="Consolas"/>
              </a:rPr>
              <a:t>, </a:t>
            </a:r>
            <a:r>
              <a:rPr lang="en-US" dirty="0" err="1">
                <a:solidFill>
                  <a:srgbClr val="000000"/>
                </a:solidFill>
                <a:highlight>
                  <a:srgbClr val="FFFFFF"/>
                </a:highlight>
                <a:latin typeface="Consolas"/>
              </a:rPr>
              <a:t>cto</a:t>
            </a:r>
            <a:r>
              <a:rPr lang="en-US" dirty="0">
                <a:solidFill>
                  <a:srgbClr val="000000"/>
                </a:solidFill>
                <a:highlight>
                  <a:srgbClr val="FFFFFF"/>
                </a:highlight>
                <a:latin typeface="Consolas"/>
              </a:rPr>
              <a:t>);</a:t>
            </a:r>
          </a:p>
          <a:p>
            <a:r>
              <a:rPr lang="en-US" dirty="0">
                <a:solidFill>
                  <a:srgbClr val="000000"/>
                </a:solidFill>
                <a:highlight>
                  <a:srgbClr val="FFFFFF"/>
                </a:highlight>
                <a:latin typeface="Consolas"/>
              </a:rPr>
              <a:t> </a:t>
            </a:r>
            <a:r>
              <a:rPr lang="en-US" dirty="0" err="1">
                <a:solidFill>
                  <a:srgbClr val="2B91AF"/>
                </a:solidFill>
                <a:highlight>
                  <a:srgbClr val="FFFFFF"/>
                </a:highlight>
                <a:latin typeface="Consolas"/>
              </a:rPr>
              <a:t>Console</a:t>
            </a:r>
            <a:r>
              <a:rPr lang="en-US" dirty="0" err="1">
                <a:solidFill>
                  <a:srgbClr val="000000"/>
                </a:solidFill>
                <a:highlight>
                  <a:srgbClr val="FFFFFF"/>
                </a:highlight>
                <a:latin typeface="Consolas"/>
              </a:rPr>
              <a:t>.WriteLine</a:t>
            </a:r>
            <a:r>
              <a:rPr lang="en-US" dirty="0">
                <a:solidFill>
                  <a:srgbClr val="000000"/>
                </a:solidFill>
                <a:highlight>
                  <a:srgbClr val="FFFFFF"/>
                </a:highlight>
                <a:latin typeface="Consolas"/>
              </a:rPr>
              <a:t>(</a:t>
            </a:r>
            <a:r>
              <a:rPr lang="en-US" dirty="0">
                <a:solidFill>
                  <a:srgbClr val="A31515"/>
                </a:solidFill>
                <a:highlight>
                  <a:srgbClr val="FFFFFF"/>
                </a:highlight>
                <a:latin typeface="Consolas"/>
              </a:rPr>
              <a:t>"Enter </a:t>
            </a:r>
            <a:r>
              <a:rPr lang="en-US" dirty="0" err="1">
                <a:solidFill>
                  <a:srgbClr val="A31515"/>
                </a:solidFill>
                <a:highlight>
                  <a:srgbClr val="FFFFFF"/>
                </a:highlight>
                <a:latin typeface="Consolas"/>
              </a:rPr>
              <a:t>pernesin</a:t>
            </a:r>
            <a:r>
              <a:rPr lang="en-US" dirty="0">
                <a:solidFill>
                  <a:srgbClr val="A31515"/>
                </a:solidFill>
                <a:highlight>
                  <a:srgbClr val="FFFFFF"/>
                </a:highlight>
                <a:latin typeface="Consolas"/>
              </a:rPr>
              <a:t> </a:t>
            </a:r>
            <a:r>
              <a:rPr lang="en-US" dirty="0" err="1">
                <a:solidFill>
                  <a:srgbClr val="A31515"/>
                </a:solidFill>
                <a:highlight>
                  <a:srgbClr val="FFFFFF"/>
                </a:highlight>
                <a:latin typeface="Consolas"/>
              </a:rPr>
              <a:t>basiniz</a:t>
            </a:r>
            <a:r>
              <a:rPr lang="en-US" dirty="0">
                <a:solidFill>
                  <a:srgbClr val="A31515"/>
                </a:solidFill>
                <a:highlight>
                  <a:srgbClr val="FFFFFF"/>
                </a:highlight>
                <a:latin typeface="Consolas"/>
              </a:rPr>
              <a:t>"</a:t>
            </a:r>
            <a:r>
              <a:rPr lang="en-US" dirty="0">
                <a:solidFill>
                  <a:srgbClr val="000000"/>
                </a:solidFill>
                <a:highlight>
                  <a:srgbClr val="FFFFFF"/>
                </a:highlight>
                <a:latin typeface="Consolas"/>
              </a:rPr>
              <a:t>);</a:t>
            </a:r>
          </a:p>
          <a:p>
            <a:r>
              <a:rPr lang="en-US" dirty="0">
                <a:solidFill>
                  <a:srgbClr val="000000"/>
                </a:solidFill>
                <a:highlight>
                  <a:srgbClr val="FFFFFF"/>
                </a:highlight>
                <a:latin typeface="Consolas"/>
              </a:rPr>
              <a:t> </a:t>
            </a:r>
            <a:r>
              <a:rPr lang="en-US" dirty="0" err="1">
                <a:solidFill>
                  <a:srgbClr val="2B91AF"/>
                </a:solidFill>
                <a:highlight>
                  <a:srgbClr val="FFFFFF"/>
                </a:highlight>
                <a:latin typeface="Consolas"/>
              </a:rPr>
              <a:t>Console</a:t>
            </a:r>
            <a:r>
              <a:rPr lang="en-US" dirty="0" err="1">
                <a:solidFill>
                  <a:srgbClr val="000000"/>
                </a:solidFill>
                <a:highlight>
                  <a:srgbClr val="FFFFFF"/>
                </a:highlight>
                <a:latin typeface="Consolas"/>
              </a:rPr>
              <a:t>.ReadLine</a:t>
            </a:r>
            <a:r>
              <a:rPr lang="en-US" dirty="0">
                <a:solidFill>
                  <a:srgbClr val="000000"/>
                </a:solidFill>
                <a:highlight>
                  <a:srgbClr val="FFFFFF"/>
                </a:highlight>
                <a:latin typeface="Consolas"/>
              </a:rPr>
              <a:t>();</a:t>
            </a:r>
          </a:p>
          <a:p>
            <a:r>
              <a:rPr lang="ru-RU" dirty="0">
                <a:solidFill>
                  <a:srgbClr val="000000"/>
                </a:solidFill>
                <a:highlight>
                  <a:srgbClr val="FFFFFF"/>
                </a:highlight>
                <a:latin typeface="Consolas"/>
              </a:rPr>
              <a:t> }</a:t>
            </a:r>
            <a:endParaRPr lang="ru-RU" dirty="0"/>
          </a:p>
        </p:txBody>
      </p:sp>
    </p:spTree>
    <p:extLst>
      <p:ext uri="{BB962C8B-B14F-4D97-AF65-F5344CB8AC3E}">
        <p14:creationId xmlns:p14="http://schemas.microsoft.com/office/powerpoint/2010/main" val="87920848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22868" t="34921" r="32845" b="45039"/>
          <a:stretch/>
        </p:blipFill>
        <p:spPr bwMode="auto">
          <a:xfrm>
            <a:off x="467544" y="908720"/>
            <a:ext cx="8136904" cy="31683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Прямоугольник 2"/>
          <p:cNvSpPr/>
          <p:nvPr/>
        </p:nvSpPr>
        <p:spPr>
          <a:xfrm>
            <a:off x="251520" y="83981"/>
            <a:ext cx="8496944" cy="400110"/>
          </a:xfrm>
          <a:prstGeom prst="rect">
            <a:avLst/>
          </a:prstGeom>
        </p:spPr>
        <p:txBody>
          <a:bodyPr wrap="square">
            <a:spAutoFit/>
          </a:bodyPr>
          <a:lstStyle/>
          <a:p>
            <a:pPr lvl="0" algn="ctr"/>
            <a:r>
              <a:rPr lang="kk-KZ" sz="2000" b="1" dirty="0">
                <a:solidFill>
                  <a:prstClr val="black"/>
                </a:solidFill>
                <a:latin typeface="Times New Roman" pitchFamily="18" charset="0"/>
                <a:cs typeface="Times New Roman" pitchFamily="18" charset="0"/>
              </a:rPr>
              <a:t>Көп өлшемді массивтер</a:t>
            </a:r>
            <a:endParaRPr lang="ru-RU" sz="2000" b="1" dirty="0">
              <a:solidFill>
                <a:prstClr val="black"/>
              </a:solidFill>
              <a:latin typeface="Times New Roman" pitchFamily="18" charset="0"/>
              <a:cs typeface="Times New Roman" pitchFamily="18" charset="0"/>
            </a:endParaRPr>
          </a:p>
        </p:txBody>
      </p:sp>
    </p:spTree>
    <p:extLst>
      <p:ext uri="{BB962C8B-B14F-4D97-AF65-F5344CB8AC3E}">
        <p14:creationId xmlns:p14="http://schemas.microsoft.com/office/powerpoint/2010/main" val="98294442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23528" y="116632"/>
            <a:ext cx="8568952" cy="400110"/>
          </a:xfrm>
          <a:prstGeom prst="rect">
            <a:avLst/>
          </a:prstGeom>
        </p:spPr>
        <p:txBody>
          <a:bodyPr wrap="square">
            <a:spAutoFit/>
          </a:bodyPr>
          <a:lstStyle/>
          <a:p>
            <a:pPr algn="ctr"/>
            <a:r>
              <a:rPr lang="en-US" sz="2000" b="1" dirty="0" smtClean="0">
                <a:latin typeface="Times New Roman" pitchFamily="18" charset="0"/>
                <a:cs typeface="Times New Roman" pitchFamily="18" charset="0"/>
              </a:rPr>
              <a:t>C</a:t>
            </a:r>
            <a:r>
              <a:rPr lang="ru-RU" sz="2000" b="1" dirty="0" smtClean="0">
                <a:latin typeface="Times New Roman" pitchFamily="18" charset="0"/>
                <a:cs typeface="Times New Roman" pitchFamily="18" charset="0"/>
              </a:rPr>
              <a:t>#</a:t>
            </a:r>
            <a:r>
              <a:rPr lang="en-US" sz="2000" b="1" dirty="0" smtClean="0">
                <a:latin typeface="Times New Roman" pitchFamily="18" charset="0"/>
                <a:cs typeface="Times New Roman" pitchFamily="18" charset="0"/>
              </a:rPr>
              <a:t> </a:t>
            </a:r>
            <a:r>
              <a:rPr lang="kk-KZ" sz="2000" b="1" dirty="0" smtClean="0">
                <a:latin typeface="Times New Roman" pitchFamily="18" charset="0"/>
                <a:cs typeface="Times New Roman" pitchFamily="18" charset="0"/>
              </a:rPr>
              <a:t>ТІЛІНІҢ </a:t>
            </a:r>
            <a:r>
              <a:rPr lang="ru-RU" sz="2000" b="1" dirty="0" smtClean="0">
                <a:latin typeface="Times New Roman" pitchFamily="18" charset="0"/>
                <a:cs typeface="Times New Roman" pitchFamily="18" charset="0"/>
              </a:rPr>
              <a:t>СТАНДАРТТЫ МАССИВТЕРІ</a:t>
            </a:r>
            <a:endParaRPr lang="ru-RU" sz="2000" b="1" dirty="0">
              <a:latin typeface="Times New Roman" pitchFamily="18" charset="0"/>
              <a:cs typeface="Times New Roman" pitchFamily="18" charset="0"/>
            </a:endParaRPr>
          </a:p>
        </p:txBody>
      </p:sp>
      <p:sp>
        <p:nvSpPr>
          <p:cNvPr id="3" name="Прямоугольник 2"/>
          <p:cNvSpPr/>
          <p:nvPr/>
        </p:nvSpPr>
        <p:spPr>
          <a:xfrm>
            <a:off x="463855" y="692696"/>
            <a:ext cx="2456891" cy="646331"/>
          </a:xfrm>
          <a:prstGeom prst="rect">
            <a:avLst/>
          </a:prstGeom>
        </p:spPr>
        <p:txBody>
          <a:bodyPr wrap="none">
            <a:spAutoFit/>
          </a:bodyPr>
          <a:lstStyle/>
          <a:p>
            <a:r>
              <a:rPr lang="en-US" b="1" dirty="0"/>
              <a:t>Array </a:t>
            </a:r>
            <a:r>
              <a:rPr lang="ru-RU" b="1" dirty="0"/>
              <a:t>массив</a:t>
            </a:r>
            <a:r>
              <a:rPr lang="kk-KZ" b="1" dirty="0"/>
              <a:t>тер </a:t>
            </a:r>
            <a:r>
              <a:rPr lang="ru-RU" b="1" dirty="0" err="1" smtClean="0"/>
              <a:t>класы</a:t>
            </a:r>
            <a:endParaRPr lang="ru-RU" b="1" dirty="0" smtClean="0"/>
          </a:p>
          <a:p>
            <a:endParaRPr lang="ru-RU" dirty="0"/>
          </a:p>
        </p:txBody>
      </p:sp>
      <p:sp>
        <p:nvSpPr>
          <p:cNvPr id="4" name="Прямоугольник 3"/>
          <p:cNvSpPr/>
          <p:nvPr/>
        </p:nvSpPr>
        <p:spPr>
          <a:xfrm>
            <a:off x="395536" y="1196752"/>
            <a:ext cx="8424936" cy="5170646"/>
          </a:xfrm>
          <a:prstGeom prst="rect">
            <a:avLst/>
          </a:prstGeom>
        </p:spPr>
        <p:txBody>
          <a:bodyPr wrap="square">
            <a:spAutoFit/>
          </a:bodyPr>
          <a:lstStyle/>
          <a:p>
            <a:pPr indent="450215" algn="just">
              <a:spcAft>
                <a:spcPts val="0"/>
              </a:spcAft>
            </a:pPr>
            <a:r>
              <a:rPr lang="kk-KZ" sz="2200" dirty="0">
                <a:latin typeface="Times New Roman"/>
                <a:ea typeface="Times New Roman"/>
              </a:rPr>
              <a:t>Айнымалыларды массивке біріктіру түрлі </a:t>
            </a:r>
            <a:r>
              <a:rPr lang="ru-RU" sz="2200" dirty="0">
                <a:latin typeface="Times New Roman"/>
                <a:ea typeface="Times New Roman"/>
              </a:rPr>
              <a:t>алгоритм</a:t>
            </a:r>
            <a:r>
              <a:rPr lang="kk-KZ" sz="2200" dirty="0">
                <a:latin typeface="Times New Roman"/>
                <a:ea typeface="Times New Roman"/>
              </a:rPr>
              <a:t>дерде және деректерді өңдеу жүйелерінде қолданылады, мысалы, реляциялық деректер базасында немесе тізімдермен берілген массивтерде сұрыптау мен іздеу алгоритмдерінде. Сондықтан көптеген визуалды бағдарламалау орталарында массивтермен жұмыс істеуге арналған арнайы кластар бар</a:t>
            </a:r>
            <a:endParaRPr lang="ru-RU" sz="2200" dirty="0">
              <a:latin typeface="Times New Roman"/>
              <a:ea typeface="Times New Roman"/>
            </a:endParaRPr>
          </a:p>
          <a:p>
            <a:pPr indent="450215" algn="just">
              <a:spcAft>
                <a:spcPts val="0"/>
              </a:spcAft>
            </a:pPr>
            <a:r>
              <a:rPr lang="kk-KZ" sz="2200" dirty="0">
                <a:latin typeface="Times New Roman"/>
                <a:ea typeface="Times New Roman"/>
              </a:rPr>
              <a:t>C# тілінде массивтермен жұмыс жасау үшін </a:t>
            </a:r>
            <a:r>
              <a:rPr lang="kk-KZ" sz="2200" dirty="0">
                <a:latin typeface="Courier New"/>
                <a:ea typeface="Times New Roman"/>
              </a:rPr>
              <a:t>System.Array</a:t>
            </a:r>
            <a:r>
              <a:rPr lang="kk-KZ" sz="2200" dirty="0">
                <a:latin typeface="Times New Roman"/>
                <a:ea typeface="Times New Roman"/>
              </a:rPr>
              <a:t> класы қолданылады. Осы класта массивтермен жұмыс істеуге арналған с</a:t>
            </a:r>
            <a:r>
              <a:rPr lang="ru-RU" sz="2200" dirty="0">
                <a:latin typeface="Times New Roman"/>
                <a:ea typeface="Times New Roman"/>
              </a:rPr>
              <a:t>тати</a:t>
            </a:r>
            <a:r>
              <a:rPr lang="kk-KZ" sz="2200" dirty="0">
                <a:latin typeface="Times New Roman"/>
                <a:ea typeface="Times New Roman"/>
              </a:rPr>
              <a:t>калық қасиеттер мен әдістер бар. Ең жиі қолданылатын қасиеттердің бірі - массивте</a:t>
            </a:r>
            <a:r>
              <a:rPr lang="kk-KZ" sz="2200" dirty="0">
                <a:latin typeface="Courier New"/>
                <a:ea typeface="Times New Roman"/>
              </a:rPr>
              <a:t> </a:t>
            </a:r>
            <a:r>
              <a:rPr lang="kk-KZ" sz="2200" dirty="0">
                <a:latin typeface="Times New Roman"/>
                <a:ea typeface="Times New Roman"/>
              </a:rPr>
              <a:t>элементтер санын есептейтін </a:t>
            </a:r>
            <a:r>
              <a:rPr lang="kk-KZ" sz="2200" dirty="0">
                <a:latin typeface="Courier New"/>
                <a:ea typeface="Times New Roman"/>
              </a:rPr>
              <a:t>Length</a:t>
            </a:r>
            <a:r>
              <a:rPr lang="kk-KZ" sz="2200" dirty="0">
                <a:latin typeface="Times New Roman"/>
                <a:ea typeface="Times New Roman"/>
              </a:rPr>
              <a:t> типіндегі қасиет. Мысалы, </a:t>
            </a:r>
            <a:r>
              <a:rPr lang="kk-KZ" sz="2200" dirty="0">
                <a:latin typeface="Courier New"/>
                <a:ea typeface="Times New Roman"/>
              </a:rPr>
              <a:t>masi</a:t>
            </a:r>
            <a:r>
              <a:rPr lang="kk-KZ" sz="2200" dirty="0">
                <a:latin typeface="Times New Roman"/>
                <a:ea typeface="Times New Roman"/>
              </a:rPr>
              <a:t> массивінің элементтер саны </a:t>
            </a:r>
            <a:r>
              <a:rPr lang="kk-KZ" sz="2200" dirty="0">
                <a:latin typeface="Courier New"/>
                <a:ea typeface="Times New Roman"/>
              </a:rPr>
              <a:t>masi.Length </a:t>
            </a:r>
            <a:r>
              <a:rPr lang="kk-KZ" sz="2200" dirty="0">
                <a:latin typeface="Times New Roman"/>
                <a:ea typeface="Times New Roman"/>
              </a:rPr>
              <a:t>арқылы анықталады.</a:t>
            </a:r>
            <a:r>
              <a:rPr lang="kk-KZ" sz="2200" dirty="0">
                <a:latin typeface="Courier New"/>
                <a:ea typeface="Times New Roman"/>
              </a:rPr>
              <a:t> </a:t>
            </a:r>
            <a:r>
              <a:rPr lang="kk-KZ" sz="2200" dirty="0">
                <a:latin typeface="Times New Roman"/>
                <a:ea typeface="Times New Roman"/>
              </a:rPr>
              <a:t>Бүтін типтегі </a:t>
            </a:r>
            <a:r>
              <a:rPr lang="kk-KZ" sz="2200" dirty="0">
                <a:latin typeface="Courier New"/>
                <a:ea typeface="Times New Roman"/>
              </a:rPr>
              <a:t>Rank </a:t>
            </a:r>
            <a:r>
              <a:rPr lang="kk-KZ" sz="2200" dirty="0">
                <a:latin typeface="Times New Roman"/>
                <a:ea typeface="Times New Roman"/>
              </a:rPr>
              <a:t>қасиет</a:t>
            </a:r>
            <a:r>
              <a:rPr lang="kk-KZ" sz="2200" dirty="0">
                <a:latin typeface="Courier New"/>
                <a:ea typeface="Times New Roman"/>
              </a:rPr>
              <a:t> – </a:t>
            </a:r>
            <a:r>
              <a:rPr lang="kk-KZ" sz="2200" dirty="0">
                <a:latin typeface="Times New Roman"/>
                <a:ea typeface="Times New Roman"/>
              </a:rPr>
              <a:t>массив өлшемін анықтауға мүмкіндік береді. </a:t>
            </a:r>
            <a:r>
              <a:rPr lang="kk-KZ" sz="2200" dirty="0">
                <a:latin typeface="Courier New"/>
                <a:ea typeface="Times New Roman"/>
              </a:rPr>
              <a:t>System.Array</a:t>
            </a:r>
            <a:r>
              <a:rPr lang="kk-KZ" sz="2200" dirty="0">
                <a:latin typeface="Times New Roman"/>
                <a:ea typeface="Times New Roman"/>
              </a:rPr>
              <a:t> класының ең жиі қолданылатын әдістері </a:t>
            </a:r>
            <a:r>
              <a:rPr lang="kk-KZ" sz="2200" dirty="0" smtClean="0">
                <a:latin typeface="Times New Roman"/>
                <a:ea typeface="Times New Roman"/>
              </a:rPr>
              <a:t>келесі  кестеде </a:t>
            </a:r>
            <a:r>
              <a:rPr lang="kk-KZ" sz="2200" dirty="0">
                <a:latin typeface="Times New Roman"/>
                <a:ea typeface="Times New Roman"/>
              </a:rPr>
              <a:t>көрсетілген. </a:t>
            </a:r>
            <a:endParaRPr lang="ru-RU" sz="2200" dirty="0">
              <a:effectLst/>
              <a:latin typeface="Times New Roman"/>
              <a:ea typeface="Times New Roman"/>
            </a:endParaRPr>
          </a:p>
        </p:txBody>
      </p:sp>
    </p:spTree>
    <p:extLst>
      <p:ext uri="{BB962C8B-B14F-4D97-AF65-F5344CB8AC3E}">
        <p14:creationId xmlns:p14="http://schemas.microsoft.com/office/powerpoint/2010/main" val="382011604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Таблица 1"/>
          <p:cNvGraphicFramePr>
            <a:graphicFrameLocks noGrp="1"/>
          </p:cNvGraphicFramePr>
          <p:nvPr>
            <p:extLst>
              <p:ext uri="{D42A27DB-BD31-4B8C-83A1-F6EECF244321}">
                <p14:modId xmlns:p14="http://schemas.microsoft.com/office/powerpoint/2010/main" val="1235147002"/>
              </p:ext>
            </p:extLst>
          </p:nvPr>
        </p:nvGraphicFramePr>
        <p:xfrm>
          <a:off x="611560" y="980728"/>
          <a:ext cx="7920880" cy="5486400"/>
        </p:xfrm>
        <a:graphic>
          <a:graphicData uri="http://schemas.openxmlformats.org/drawingml/2006/table">
            <a:tbl>
              <a:tblPr firstRow="1" firstCol="1" lastRow="1" lastCol="1" bandRow="1" bandCol="1"/>
              <a:tblGrid>
                <a:gridCol w="2303448"/>
                <a:gridCol w="5617432"/>
              </a:tblGrid>
              <a:tr h="144845">
                <a:tc>
                  <a:txBody>
                    <a:bodyPr/>
                    <a:lstStyle/>
                    <a:p>
                      <a:pPr indent="0" algn="ctr">
                        <a:lnSpc>
                          <a:spcPct val="100000"/>
                        </a:lnSpc>
                        <a:spcAft>
                          <a:spcPts val="0"/>
                        </a:spcAft>
                      </a:pPr>
                      <a:r>
                        <a:rPr lang="kk-KZ" sz="1800" dirty="0">
                          <a:effectLst/>
                          <a:latin typeface="Times New Roman"/>
                          <a:ea typeface="Times New Roman"/>
                        </a:rPr>
                        <a:t>Әдіс</a:t>
                      </a:r>
                      <a:endParaRPr lang="ru-RU" sz="1800" dirty="0">
                        <a:effectLst/>
                        <a:latin typeface="Times New Roman"/>
                        <a:ea typeface="Times New Roman"/>
                      </a:endParaRPr>
                    </a:p>
                  </a:txBody>
                  <a:tcPr marL="38588" marR="3858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0" algn="ctr">
                        <a:lnSpc>
                          <a:spcPct val="100000"/>
                        </a:lnSpc>
                        <a:spcAft>
                          <a:spcPts val="0"/>
                        </a:spcAft>
                      </a:pPr>
                      <a:r>
                        <a:rPr lang="kk-KZ" sz="1800" dirty="0">
                          <a:effectLst/>
                          <a:latin typeface="Times New Roman"/>
                          <a:ea typeface="Times New Roman"/>
                        </a:rPr>
                        <a:t>Сипаттама</a:t>
                      </a:r>
                      <a:endParaRPr lang="ru-RU" sz="1800" dirty="0">
                        <a:effectLst/>
                        <a:latin typeface="Times New Roman"/>
                        <a:ea typeface="Times New Roman"/>
                      </a:endParaRPr>
                    </a:p>
                  </a:txBody>
                  <a:tcPr marL="38588" marR="3858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911221">
                <a:tc>
                  <a:txBody>
                    <a:bodyPr/>
                    <a:lstStyle/>
                    <a:p>
                      <a:pPr indent="0" algn="l">
                        <a:lnSpc>
                          <a:spcPct val="100000"/>
                        </a:lnSpc>
                        <a:spcAft>
                          <a:spcPts val="0"/>
                        </a:spcAft>
                      </a:pPr>
                      <a:r>
                        <a:rPr lang="en-US" sz="1800">
                          <a:effectLst/>
                          <a:latin typeface="Times New Roman"/>
                          <a:ea typeface="Times New Roman"/>
                        </a:rPr>
                        <a:t>Static int BinarySearch (Array, object, IComparer);</a:t>
                      </a:r>
                      <a:endParaRPr lang="ru-RU" sz="1800">
                        <a:effectLst/>
                        <a:latin typeface="Times New Roman"/>
                        <a:ea typeface="Times New Roman"/>
                      </a:endParaRPr>
                    </a:p>
                  </a:txBody>
                  <a:tcPr marL="38588" marR="3858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0" algn="l">
                        <a:lnSpc>
                          <a:spcPct val="100000"/>
                        </a:lnSpc>
                        <a:spcAft>
                          <a:spcPts val="0"/>
                        </a:spcAft>
                      </a:pPr>
                      <a:r>
                        <a:rPr lang="ru-RU" sz="1800">
                          <a:effectLst/>
                          <a:latin typeface="Times New Roman"/>
                          <a:ea typeface="Times New Roman"/>
                        </a:rPr>
                        <a:t>Ек</a:t>
                      </a:r>
                      <a:r>
                        <a:rPr lang="kk-KZ" sz="1800">
                          <a:effectLst/>
                          <a:latin typeface="Times New Roman"/>
                          <a:ea typeface="Times New Roman"/>
                        </a:rPr>
                        <a:t>ілік іздеу әдісі. Сұрыпталған бір өлшемді Array массивінде IComparer интерфейсі арқылы object элементін іздейді және элемент индексін қайтарады, егер элемент табылмаса теріс санды қайтарады.</a:t>
                      </a:r>
                      <a:endParaRPr lang="ru-RU" sz="1800">
                        <a:effectLst/>
                        <a:latin typeface="Times New Roman"/>
                        <a:ea typeface="Times New Roman"/>
                      </a:endParaRPr>
                    </a:p>
                  </a:txBody>
                  <a:tcPr marL="38588" marR="3858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46733">
                <a:tc>
                  <a:txBody>
                    <a:bodyPr/>
                    <a:lstStyle/>
                    <a:p>
                      <a:pPr indent="0" algn="l">
                        <a:lnSpc>
                          <a:spcPct val="100000"/>
                        </a:lnSpc>
                        <a:spcAft>
                          <a:spcPts val="0"/>
                        </a:spcAft>
                      </a:pPr>
                      <a:r>
                        <a:rPr lang="en-US" sz="1800">
                          <a:effectLst/>
                          <a:latin typeface="Times New Roman"/>
                          <a:ea typeface="Times New Roman"/>
                        </a:rPr>
                        <a:t>public static void CopyTo (Array, Index);</a:t>
                      </a:r>
                      <a:endParaRPr lang="ru-RU" sz="1800">
                        <a:effectLst/>
                        <a:latin typeface="Times New Roman"/>
                        <a:ea typeface="Times New Roman"/>
                      </a:endParaRPr>
                    </a:p>
                  </a:txBody>
                  <a:tcPr marL="38588" marR="3858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0" algn="l">
                        <a:lnSpc>
                          <a:spcPct val="100000"/>
                        </a:lnSpc>
                        <a:spcAft>
                          <a:spcPts val="0"/>
                        </a:spcAft>
                      </a:pPr>
                      <a:r>
                        <a:rPr lang="kk-KZ" sz="1800">
                          <a:effectLst/>
                          <a:latin typeface="Times New Roman"/>
                          <a:ea typeface="Times New Roman"/>
                        </a:rPr>
                        <a:t>Ағымдағы бір өлшемді массивтен барлық элементтерді Array массивіне Index индексінен бастап көшіреміз. </a:t>
                      </a:r>
                      <a:endParaRPr lang="ru-RU" sz="1800">
                        <a:effectLst/>
                        <a:latin typeface="Times New Roman"/>
                        <a:ea typeface="Times New Roman"/>
                      </a:endParaRPr>
                    </a:p>
                  </a:txBody>
                  <a:tcPr marL="38588" marR="3858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275710">
                <a:tc>
                  <a:txBody>
                    <a:bodyPr/>
                    <a:lstStyle/>
                    <a:p>
                      <a:pPr indent="0" algn="l">
                        <a:lnSpc>
                          <a:spcPct val="100000"/>
                        </a:lnSpc>
                        <a:spcAft>
                          <a:spcPts val="0"/>
                        </a:spcAft>
                      </a:pPr>
                      <a:r>
                        <a:rPr lang="en-US" sz="1800">
                          <a:effectLst/>
                          <a:latin typeface="Times New Roman"/>
                          <a:ea typeface="Times New Roman"/>
                        </a:rPr>
                        <a:t>public static Array CreateInstance(Type ElementsType, int[] Lengths, int[] LowerBounds);</a:t>
                      </a:r>
                      <a:endParaRPr lang="ru-RU" sz="1800">
                        <a:effectLst/>
                        <a:latin typeface="Times New Roman"/>
                        <a:ea typeface="Times New Roman"/>
                      </a:endParaRPr>
                    </a:p>
                  </a:txBody>
                  <a:tcPr marL="38588" marR="3858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0" algn="l">
                        <a:lnSpc>
                          <a:spcPct val="100000"/>
                        </a:lnSpc>
                        <a:spcAft>
                          <a:spcPts val="0"/>
                        </a:spcAft>
                      </a:pPr>
                      <a:r>
                        <a:rPr lang="kk-KZ" sz="1800">
                          <a:effectLst/>
                          <a:latin typeface="Times New Roman"/>
                          <a:ea typeface="Times New Roman"/>
                        </a:rPr>
                        <a:t>Әрбір өлшемі бойынша элементтер саны Lengths және </a:t>
                      </a:r>
                      <a:r>
                        <a:rPr lang="ru-RU" sz="1800">
                          <a:effectLst/>
                          <a:latin typeface="Times New Roman"/>
                          <a:ea typeface="Times New Roman"/>
                        </a:rPr>
                        <a:t>Индекс</a:t>
                      </a:r>
                      <a:r>
                        <a:rPr lang="kk-KZ" sz="1800">
                          <a:effectLst/>
                          <a:latin typeface="Times New Roman"/>
                          <a:ea typeface="Times New Roman"/>
                        </a:rPr>
                        <a:t>тердің төменгі шегі </a:t>
                      </a:r>
                      <a:r>
                        <a:rPr lang="en-US" sz="1800">
                          <a:effectLst/>
                          <a:latin typeface="Times New Roman"/>
                          <a:ea typeface="Times New Roman"/>
                        </a:rPr>
                        <a:t>LowerBounds</a:t>
                      </a:r>
                      <a:r>
                        <a:rPr lang="kk-KZ" sz="1800">
                          <a:effectLst/>
                          <a:latin typeface="Times New Roman"/>
                          <a:ea typeface="Times New Roman"/>
                        </a:rPr>
                        <a:t> болатын, ElementsType типіндегі элементтерден тұратын көп өлшемді массивті құрайды. </a:t>
                      </a:r>
                      <a:endParaRPr lang="ru-RU" sz="1800">
                        <a:effectLst/>
                        <a:latin typeface="Times New Roman"/>
                        <a:ea typeface="Times New Roman"/>
                      </a:endParaRPr>
                    </a:p>
                    <a:p>
                      <a:pPr indent="0" algn="l">
                        <a:lnSpc>
                          <a:spcPct val="100000"/>
                        </a:lnSpc>
                        <a:spcAft>
                          <a:spcPts val="0"/>
                        </a:spcAft>
                      </a:pPr>
                      <a:r>
                        <a:rPr lang="kk-KZ" sz="1800">
                          <a:effectLst/>
                          <a:latin typeface="Times New Roman"/>
                          <a:ea typeface="Times New Roman"/>
                        </a:rPr>
                        <a:t>Қайта жүктелетін әдістер индекстері 0-ден басталады бір өлшемді және екі өлшемді массивтерді құруға мүмкіндік береді.</a:t>
                      </a:r>
                      <a:endParaRPr lang="ru-RU" sz="1800">
                        <a:effectLst/>
                        <a:latin typeface="Times New Roman"/>
                        <a:ea typeface="Times New Roman"/>
                      </a:endParaRPr>
                    </a:p>
                  </a:txBody>
                  <a:tcPr marL="38588" marR="3858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46733">
                <a:tc>
                  <a:txBody>
                    <a:bodyPr/>
                    <a:lstStyle/>
                    <a:p>
                      <a:pPr indent="0" algn="l">
                        <a:lnSpc>
                          <a:spcPct val="100000"/>
                        </a:lnSpc>
                        <a:spcAft>
                          <a:spcPts val="0"/>
                        </a:spcAft>
                      </a:pPr>
                      <a:r>
                        <a:rPr lang="ru-RU" sz="1800" dirty="0" err="1">
                          <a:effectLst/>
                          <a:latin typeface="Times New Roman"/>
                          <a:ea typeface="Times New Roman"/>
                        </a:rPr>
                        <a:t>public</a:t>
                      </a:r>
                      <a:r>
                        <a:rPr lang="ru-RU" sz="1800" dirty="0">
                          <a:effectLst/>
                          <a:latin typeface="Times New Roman"/>
                          <a:ea typeface="Times New Roman"/>
                        </a:rPr>
                        <a:t> </a:t>
                      </a:r>
                      <a:r>
                        <a:rPr lang="ru-RU" sz="1800" dirty="0" err="1">
                          <a:effectLst/>
                          <a:latin typeface="Times New Roman"/>
                          <a:ea typeface="Times New Roman"/>
                        </a:rPr>
                        <a:t>int</a:t>
                      </a:r>
                      <a:r>
                        <a:rPr lang="ru-RU" sz="1800" dirty="0">
                          <a:effectLst/>
                          <a:latin typeface="Times New Roman"/>
                          <a:ea typeface="Times New Roman"/>
                        </a:rPr>
                        <a:t> </a:t>
                      </a:r>
                      <a:r>
                        <a:rPr lang="ru-RU" sz="1800" dirty="0" err="1">
                          <a:effectLst/>
                          <a:latin typeface="Times New Roman"/>
                          <a:ea typeface="Times New Roman"/>
                        </a:rPr>
                        <a:t>GetLowerBound</a:t>
                      </a:r>
                      <a:r>
                        <a:rPr lang="ru-RU" sz="1800" dirty="0">
                          <a:effectLst/>
                          <a:latin typeface="Times New Roman"/>
                          <a:ea typeface="Times New Roman"/>
                        </a:rPr>
                        <a:t> (</a:t>
                      </a:r>
                      <a:r>
                        <a:rPr lang="ru-RU" sz="1800" dirty="0" err="1">
                          <a:effectLst/>
                          <a:latin typeface="Times New Roman"/>
                          <a:ea typeface="Times New Roman"/>
                        </a:rPr>
                        <a:t>Dimension</a:t>
                      </a:r>
                      <a:r>
                        <a:rPr lang="ru-RU" sz="1800" dirty="0">
                          <a:effectLst/>
                          <a:latin typeface="Times New Roman"/>
                          <a:ea typeface="Times New Roman"/>
                        </a:rPr>
                        <a:t>);</a:t>
                      </a:r>
                    </a:p>
                  </a:txBody>
                  <a:tcPr marL="38588" marR="3858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0" algn="l">
                        <a:lnSpc>
                          <a:spcPct val="100000"/>
                        </a:lnSpc>
                        <a:spcAft>
                          <a:spcPts val="0"/>
                        </a:spcAft>
                      </a:pPr>
                      <a:r>
                        <a:rPr lang="kk-KZ" sz="1800">
                          <a:effectLst/>
                          <a:latin typeface="Times New Roman"/>
                          <a:ea typeface="Times New Roman"/>
                        </a:rPr>
                        <a:t>Dimension өлшемі бойынша индекстің ең кіші мәнін қайтарады. </a:t>
                      </a:r>
                      <a:endParaRPr lang="ru-RU" sz="1800">
                        <a:effectLst/>
                        <a:latin typeface="Times New Roman"/>
                        <a:ea typeface="Times New Roman"/>
                      </a:endParaRPr>
                    </a:p>
                  </a:txBody>
                  <a:tcPr marL="38588" marR="3858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46733">
                <a:tc>
                  <a:txBody>
                    <a:bodyPr/>
                    <a:lstStyle/>
                    <a:p>
                      <a:pPr indent="0" algn="l">
                        <a:lnSpc>
                          <a:spcPct val="100000"/>
                        </a:lnSpc>
                        <a:spcAft>
                          <a:spcPts val="0"/>
                        </a:spcAft>
                      </a:pPr>
                      <a:r>
                        <a:rPr lang="ru-RU" sz="1800">
                          <a:effectLst/>
                          <a:latin typeface="Times New Roman"/>
                          <a:ea typeface="Times New Roman"/>
                        </a:rPr>
                        <a:t>public int GetUpperBound (Dimension);</a:t>
                      </a:r>
                    </a:p>
                  </a:txBody>
                  <a:tcPr marL="38588" marR="3858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0" algn="l">
                        <a:lnSpc>
                          <a:spcPct val="100000"/>
                        </a:lnSpc>
                        <a:spcAft>
                          <a:spcPts val="0"/>
                        </a:spcAft>
                      </a:pPr>
                      <a:r>
                        <a:rPr lang="ru-RU" sz="1800" dirty="0" err="1">
                          <a:effectLst/>
                          <a:latin typeface="Times New Roman"/>
                          <a:ea typeface="Times New Roman"/>
                        </a:rPr>
                        <a:t>Dimension</a:t>
                      </a:r>
                      <a:r>
                        <a:rPr lang="ru-RU" sz="1800" dirty="0">
                          <a:effectLst/>
                          <a:latin typeface="Times New Roman"/>
                          <a:ea typeface="Times New Roman"/>
                        </a:rPr>
                        <a:t> </a:t>
                      </a:r>
                      <a:r>
                        <a:rPr lang="kk-KZ" sz="1800" dirty="0">
                          <a:effectLst/>
                          <a:latin typeface="Times New Roman"/>
                          <a:ea typeface="Times New Roman"/>
                        </a:rPr>
                        <a:t>ө</a:t>
                      </a:r>
                      <a:r>
                        <a:rPr lang="ru-RU" sz="1800" dirty="0" err="1">
                          <a:effectLst/>
                          <a:latin typeface="Times New Roman"/>
                          <a:ea typeface="Times New Roman"/>
                        </a:rPr>
                        <a:t>лшем</a:t>
                      </a:r>
                      <a:r>
                        <a:rPr lang="kk-KZ" sz="1800" dirty="0">
                          <a:effectLst/>
                          <a:latin typeface="Times New Roman"/>
                          <a:ea typeface="Times New Roman"/>
                        </a:rPr>
                        <a:t>інде </a:t>
                      </a:r>
                      <a:r>
                        <a:rPr lang="ru-RU" sz="1800" dirty="0">
                          <a:effectLst/>
                          <a:latin typeface="Times New Roman"/>
                          <a:ea typeface="Times New Roman"/>
                        </a:rPr>
                        <a:t>индекс</a:t>
                      </a:r>
                      <a:r>
                        <a:rPr lang="kk-KZ" sz="1800" dirty="0">
                          <a:effectLst/>
                          <a:latin typeface="Times New Roman"/>
                          <a:ea typeface="Times New Roman"/>
                        </a:rPr>
                        <a:t>тің ең үлен мәнін қайтарады. </a:t>
                      </a:r>
                      <a:endParaRPr lang="ru-RU" sz="1800" dirty="0">
                        <a:effectLst/>
                        <a:latin typeface="Times New Roman"/>
                        <a:ea typeface="Times New Roman"/>
                      </a:endParaRPr>
                    </a:p>
                    <a:p>
                      <a:pPr indent="0" algn="l">
                        <a:lnSpc>
                          <a:spcPct val="100000"/>
                        </a:lnSpc>
                        <a:spcAft>
                          <a:spcPts val="0"/>
                        </a:spcAft>
                      </a:pPr>
                      <a:r>
                        <a:rPr lang="kk-KZ" sz="1800" dirty="0">
                          <a:effectLst/>
                          <a:latin typeface="Times New Roman"/>
                          <a:ea typeface="Times New Roman"/>
                        </a:rPr>
                        <a:t> </a:t>
                      </a:r>
                      <a:endParaRPr lang="ru-RU" sz="1800" dirty="0">
                        <a:effectLst/>
                        <a:latin typeface="Times New Roman"/>
                        <a:ea typeface="Times New Roman"/>
                      </a:endParaRPr>
                    </a:p>
                  </a:txBody>
                  <a:tcPr marL="38588" marR="3858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3" name="Прямоугольник 2"/>
          <p:cNvSpPr/>
          <p:nvPr/>
        </p:nvSpPr>
        <p:spPr>
          <a:xfrm>
            <a:off x="611560" y="516742"/>
            <a:ext cx="3279552" cy="369332"/>
          </a:xfrm>
          <a:prstGeom prst="rect">
            <a:avLst/>
          </a:prstGeom>
        </p:spPr>
        <p:txBody>
          <a:bodyPr wrap="none">
            <a:spAutoFit/>
          </a:bodyPr>
          <a:lstStyle/>
          <a:p>
            <a:r>
              <a:rPr lang="kk-KZ" dirty="0"/>
              <a:t>System.Array класының әдістері</a:t>
            </a:r>
            <a:endParaRPr lang="ru-RU" dirty="0"/>
          </a:p>
        </p:txBody>
      </p:sp>
      <p:sp>
        <p:nvSpPr>
          <p:cNvPr id="4" name="Прямоугольник 3"/>
          <p:cNvSpPr/>
          <p:nvPr/>
        </p:nvSpPr>
        <p:spPr>
          <a:xfrm>
            <a:off x="323528" y="116632"/>
            <a:ext cx="8568952" cy="400110"/>
          </a:xfrm>
          <a:prstGeom prst="rect">
            <a:avLst/>
          </a:prstGeom>
        </p:spPr>
        <p:txBody>
          <a:bodyPr wrap="square">
            <a:spAutoFit/>
          </a:bodyPr>
          <a:lstStyle/>
          <a:p>
            <a:pPr algn="ctr"/>
            <a:r>
              <a:rPr lang="en-US" sz="2000" b="1" dirty="0" smtClean="0">
                <a:latin typeface="Times New Roman" pitchFamily="18" charset="0"/>
                <a:cs typeface="Times New Roman" pitchFamily="18" charset="0"/>
              </a:rPr>
              <a:t>C</a:t>
            </a:r>
            <a:r>
              <a:rPr lang="ru-RU" sz="2000" b="1" dirty="0" smtClean="0">
                <a:latin typeface="Times New Roman" pitchFamily="18" charset="0"/>
                <a:cs typeface="Times New Roman" pitchFamily="18" charset="0"/>
              </a:rPr>
              <a:t>#</a:t>
            </a:r>
            <a:r>
              <a:rPr lang="en-US" sz="2000" b="1" dirty="0" smtClean="0">
                <a:latin typeface="Times New Roman" pitchFamily="18" charset="0"/>
                <a:cs typeface="Times New Roman" pitchFamily="18" charset="0"/>
              </a:rPr>
              <a:t> </a:t>
            </a:r>
            <a:r>
              <a:rPr lang="kk-KZ" sz="2000" b="1" dirty="0" smtClean="0">
                <a:latin typeface="Times New Roman" pitchFamily="18" charset="0"/>
                <a:cs typeface="Times New Roman" pitchFamily="18" charset="0"/>
              </a:rPr>
              <a:t>ТІЛІНІҢ </a:t>
            </a:r>
            <a:r>
              <a:rPr lang="ru-RU" sz="2000" b="1" dirty="0" smtClean="0">
                <a:latin typeface="Times New Roman" pitchFamily="18" charset="0"/>
                <a:cs typeface="Times New Roman" pitchFamily="18" charset="0"/>
              </a:rPr>
              <a:t>СТАНДАРТТЫ МАССИВТЕРІ</a:t>
            </a:r>
            <a:endParaRPr lang="ru-RU" sz="2000" b="1" dirty="0">
              <a:latin typeface="Times New Roman" pitchFamily="18" charset="0"/>
              <a:cs typeface="Times New Roman" pitchFamily="18" charset="0"/>
            </a:endParaRPr>
          </a:p>
        </p:txBody>
      </p:sp>
    </p:spTree>
    <p:extLst>
      <p:ext uri="{BB962C8B-B14F-4D97-AF65-F5344CB8AC3E}">
        <p14:creationId xmlns:p14="http://schemas.microsoft.com/office/powerpoint/2010/main" val="339918363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Таблица 1"/>
          <p:cNvGraphicFramePr>
            <a:graphicFrameLocks noGrp="1"/>
          </p:cNvGraphicFramePr>
          <p:nvPr>
            <p:extLst>
              <p:ext uri="{D42A27DB-BD31-4B8C-83A1-F6EECF244321}">
                <p14:modId xmlns:p14="http://schemas.microsoft.com/office/powerpoint/2010/main" val="2813346720"/>
              </p:ext>
            </p:extLst>
          </p:nvPr>
        </p:nvGraphicFramePr>
        <p:xfrm>
          <a:off x="683568" y="1052736"/>
          <a:ext cx="7560840" cy="3392680"/>
        </p:xfrm>
        <a:graphic>
          <a:graphicData uri="http://schemas.openxmlformats.org/drawingml/2006/table">
            <a:tbl>
              <a:tblPr firstRow="1" firstCol="1" lastRow="1" lastCol="1" bandRow="1" bandCol="1"/>
              <a:tblGrid>
                <a:gridCol w="2198746"/>
                <a:gridCol w="5362094"/>
              </a:tblGrid>
              <a:tr h="364489">
                <a:tc>
                  <a:txBody>
                    <a:bodyPr/>
                    <a:lstStyle/>
                    <a:p>
                      <a:pPr indent="0" algn="l">
                        <a:lnSpc>
                          <a:spcPct val="115000"/>
                        </a:lnSpc>
                        <a:spcAft>
                          <a:spcPts val="0"/>
                        </a:spcAft>
                      </a:pPr>
                      <a:r>
                        <a:rPr lang="en-US" sz="2000" dirty="0">
                          <a:effectLst/>
                          <a:latin typeface="Times New Roman"/>
                          <a:ea typeface="Times New Roman"/>
                        </a:rPr>
                        <a:t>public static void Reverse (Array);</a:t>
                      </a:r>
                      <a:endParaRPr lang="ru-RU" sz="2000" dirty="0">
                        <a:effectLst/>
                        <a:latin typeface="Times New Roman"/>
                        <a:ea typeface="Times New Roman"/>
                      </a:endParaRPr>
                    </a:p>
                  </a:txBody>
                  <a:tcPr marL="38588" marR="3858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0" algn="l">
                        <a:lnSpc>
                          <a:spcPct val="115000"/>
                        </a:lnSpc>
                        <a:spcAft>
                          <a:spcPts val="0"/>
                        </a:spcAft>
                      </a:pPr>
                      <a:r>
                        <a:rPr lang="kk-KZ" sz="2000" dirty="0">
                          <a:effectLst/>
                          <a:latin typeface="Times New Roman"/>
                          <a:ea typeface="Times New Roman"/>
                        </a:rPr>
                        <a:t>Бір өлшемді Array массивінің элементтер тәртібін кері орналастырады. </a:t>
                      </a:r>
                      <a:endParaRPr lang="ru-RU" sz="2000" dirty="0">
                        <a:effectLst/>
                        <a:latin typeface="Times New Roman"/>
                        <a:ea typeface="Times New Roman"/>
                      </a:endParaRPr>
                    </a:p>
                  </a:txBody>
                  <a:tcPr marL="38588" marR="3858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64489">
                <a:tc>
                  <a:txBody>
                    <a:bodyPr/>
                    <a:lstStyle/>
                    <a:p>
                      <a:pPr indent="0" algn="l">
                        <a:lnSpc>
                          <a:spcPct val="115000"/>
                        </a:lnSpc>
                        <a:spcAft>
                          <a:spcPts val="0"/>
                        </a:spcAft>
                      </a:pPr>
                      <a:r>
                        <a:rPr lang="en-US" sz="2000" dirty="0">
                          <a:effectLst/>
                          <a:latin typeface="Times New Roman"/>
                          <a:ea typeface="Times New Roman"/>
                        </a:rPr>
                        <a:t>public static void Sort (Array);</a:t>
                      </a:r>
                      <a:endParaRPr lang="ru-RU" sz="2000" dirty="0">
                        <a:effectLst/>
                        <a:latin typeface="Times New Roman"/>
                        <a:ea typeface="Times New Roman"/>
                      </a:endParaRPr>
                    </a:p>
                  </a:txBody>
                  <a:tcPr marL="38588" marR="3858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0" algn="l">
                        <a:lnSpc>
                          <a:spcPct val="115000"/>
                        </a:lnSpc>
                        <a:spcAft>
                          <a:spcPts val="0"/>
                        </a:spcAft>
                      </a:pPr>
                      <a:r>
                        <a:rPr lang="kk-KZ" sz="2000" dirty="0">
                          <a:effectLst/>
                          <a:latin typeface="Times New Roman"/>
                          <a:ea typeface="Times New Roman"/>
                        </a:rPr>
                        <a:t>Бір өлшемді </a:t>
                      </a:r>
                      <a:r>
                        <a:rPr lang="en-US" sz="2000" dirty="0">
                          <a:effectLst/>
                          <a:latin typeface="Times New Roman"/>
                          <a:ea typeface="Times New Roman"/>
                        </a:rPr>
                        <a:t>Array </a:t>
                      </a:r>
                      <a:r>
                        <a:rPr lang="ru-RU" sz="2000" dirty="0">
                          <a:effectLst/>
                          <a:latin typeface="Times New Roman"/>
                          <a:ea typeface="Times New Roman"/>
                        </a:rPr>
                        <a:t>массив</a:t>
                      </a:r>
                      <a:r>
                        <a:rPr lang="kk-KZ" sz="2000" dirty="0">
                          <a:effectLst/>
                          <a:latin typeface="Times New Roman"/>
                          <a:ea typeface="Times New Roman"/>
                        </a:rPr>
                        <a:t>ін сұрыптайды</a:t>
                      </a:r>
                      <a:endParaRPr lang="ru-RU" sz="2000" dirty="0">
                        <a:effectLst/>
                        <a:latin typeface="Times New Roman"/>
                        <a:ea typeface="Times New Roman"/>
                      </a:endParaRPr>
                    </a:p>
                  </a:txBody>
                  <a:tcPr marL="38588" marR="3858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728977">
                <a:tc>
                  <a:txBody>
                    <a:bodyPr/>
                    <a:lstStyle/>
                    <a:p>
                      <a:pPr indent="0" algn="l">
                        <a:lnSpc>
                          <a:spcPct val="115000"/>
                        </a:lnSpc>
                        <a:spcAft>
                          <a:spcPts val="0"/>
                        </a:spcAft>
                      </a:pPr>
                      <a:r>
                        <a:rPr lang="en-US" sz="2000">
                          <a:effectLst/>
                          <a:latin typeface="Times New Roman"/>
                          <a:ea typeface="Times New Roman"/>
                        </a:rPr>
                        <a:t>public static void Clear (Array, Index, Length);</a:t>
                      </a:r>
                      <a:endParaRPr lang="ru-RU" sz="2000">
                        <a:effectLst/>
                        <a:latin typeface="Times New Roman"/>
                        <a:ea typeface="Times New Roman"/>
                      </a:endParaRPr>
                    </a:p>
                  </a:txBody>
                  <a:tcPr marL="38588" marR="3858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0" algn="l">
                        <a:lnSpc>
                          <a:spcPct val="115000"/>
                        </a:lnSpc>
                        <a:spcAft>
                          <a:spcPts val="0"/>
                        </a:spcAft>
                      </a:pPr>
                      <a:r>
                        <a:rPr lang="kk-KZ" sz="2000" dirty="0">
                          <a:effectLst/>
                          <a:latin typeface="Times New Roman"/>
                          <a:ea typeface="Times New Roman"/>
                        </a:rPr>
                        <a:t>Массивті тазарту. Бір өлшемді Array массивінде Length элементтерін орналастырамыз. Элементтер типіне қарай Index элементінен бастап мәндері 0, false немесе null болады. </a:t>
                      </a:r>
                      <a:endParaRPr lang="ru-RU" sz="2000" dirty="0">
                        <a:effectLst/>
                        <a:latin typeface="Times New Roman"/>
                        <a:ea typeface="Times New Roman"/>
                      </a:endParaRPr>
                    </a:p>
                  </a:txBody>
                  <a:tcPr marL="38588" marR="3858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46733">
                <a:tc>
                  <a:txBody>
                    <a:bodyPr/>
                    <a:lstStyle/>
                    <a:p>
                      <a:pPr indent="0" algn="l">
                        <a:lnSpc>
                          <a:spcPct val="115000"/>
                        </a:lnSpc>
                        <a:spcAft>
                          <a:spcPts val="0"/>
                        </a:spcAft>
                      </a:pPr>
                      <a:r>
                        <a:rPr lang="ru-RU" sz="2000" dirty="0" err="1">
                          <a:effectLst/>
                          <a:latin typeface="Times New Roman"/>
                          <a:ea typeface="Times New Roman"/>
                        </a:rPr>
                        <a:t>public</a:t>
                      </a:r>
                      <a:r>
                        <a:rPr lang="ru-RU" sz="2000" dirty="0">
                          <a:effectLst/>
                          <a:latin typeface="Times New Roman"/>
                          <a:ea typeface="Times New Roman"/>
                        </a:rPr>
                        <a:t> </a:t>
                      </a:r>
                      <a:r>
                        <a:rPr lang="ru-RU" sz="2000" dirty="0" err="1">
                          <a:effectLst/>
                          <a:latin typeface="Times New Roman"/>
                          <a:ea typeface="Times New Roman"/>
                        </a:rPr>
                        <a:t>int</a:t>
                      </a:r>
                      <a:r>
                        <a:rPr lang="ru-RU" sz="2000" dirty="0">
                          <a:effectLst/>
                          <a:latin typeface="Times New Roman"/>
                          <a:ea typeface="Times New Roman"/>
                        </a:rPr>
                        <a:t> </a:t>
                      </a:r>
                      <a:r>
                        <a:rPr lang="ru-RU" sz="2000" dirty="0" err="1">
                          <a:effectLst/>
                          <a:latin typeface="Times New Roman"/>
                          <a:ea typeface="Times New Roman"/>
                        </a:rPr>
                        <a:t>GetLenght</a:t>
                      </a:r>
                      <a:r>
                        <a:rPr lang="ru-RU" sz="2000" dirty="0">
                          <a:effectLst/>
                          <a:latin typeface="Times New Roman"/>
                          <a:ea typeface="Times New Roman"/>
                        </a:rPr>
                        <a:t> (</a:t>
                      </a:r>
                      <a:r>
                        <a:rPr lang="ru-RU" sz="2000" dirty="0" err="1">
                          <a:effectLst/>
                          <a:latin typeface="Times New Roman"/>
                          <a:ea typeface="Times New Roman"/>
                        </a:rPr>
                        <a:t>Dimension</a:t>
                      </a:r>
                      <a:r>
                        <a:rPr lang="ru-RU" sz="2000" dirty="0">
                          <a:effectLst/>
                          <a:latin typeface="Times New Roman"/>
                          <a:ea typeface="Times New Roman"/>
                        </a:rPr>
                        <a:t>);</a:t>
                      </a:r>
                    </a:p>
                  </a:txBody>
                  <a:tcPr marL="38588" marR="3858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0" algn="l">
                        <a:lnSpc>
                          <a:spcPct val="115000"/>
                        </a:lnSpc>
                        <a:spcAft>
                          <a:spcPts val="0"/>
                        </a:spcAft>
                      </a:pPr>
                      <a:r>
                        <a:rPr lang="kk-KZ" sz="2000" dirty="0">
                          <a:effectLst/>
                          <a:latin typeface="Times New Roman"/>
                          <a:ea typeface="Times New Roman"/>
                        </a:rPr>
                        <a:t>Dimension өлшемі бойынша массив элементтерінің санын қайтарады.</a:t>
                      </a:r>
                      <a:endParaRPr lang="ru-RU" sz="2000" dirty="0">
                        <a:effectLst/>
                        <a:latin typeface="Times New Roman"/>
                        <a:ea typeface="Times New Roman"/>
                      </a:endParaRPr>
                    </a:p>
                  </a:txBody>
                  <a:tcPr marL="38588" marR="3858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3" name="Прямоугольник 2"/>
          <p:cNvSpPr/>
          <p:nvPr/>
        </p:nvSpPr>
        <p:spPr>
          <a:xfrm>
            <a:off x="323528" y="116632"/>
            <a:ext cx="8568952" cy="400110"/>
          </a:xfrm>
          <a:prstGeom prst="rect">
            <a:avLst/>
          </a:prstGeom>
        </p:spPr>
        <p:txBody>
          <a:bodyPr wrap="square">
            <a:spAutoFit/>
          </a:bodyPr>
          <a:lstStyle/>
          <a:p>
            <a:pPr algn="ctr"/>
            <a:r>
              <a:rPr lang="en-US" sz="2000" b="1" dirty="0" smtClean="0">
                <a:latin typeface="Times New Roman" pitchFamily="18" charset="0"/>
                <a:cs typeface="Times New Roman" pitchFamily="18" charset="0"/>
              </a:rPr>
              <a:t>C</a:t>
            </a:r>
            <a:r>
              <a:rPr lang="ru-RU" sz="2000" b="1" dirty="0" smtClean="0">
                <a:latin typeface="Times New Roman" pitchFamily="18" charset="0"/>
                <a:cs typeface="Times New Roman" pitchFamily="18" charset="0"/>
              </a:rPr>
              <a:t>#</a:t>
            </a:r>
            <a:r>
              <a:rPr lang="en-US" sz="2000" b="1" dirty="0" smtClean="0">
                <a:latin typeface="Times New Roman" pitchFamily="18" charset="0"/>
                <a:cs typeface="Times New Roman" pitchFamily="18" charset="0"/>
              </a:rPr>
              <a:t> </a:t>
            </a:r>
            <a:r>
              <a:rPr lang="kk-KZ" sz="2000" b="1" dirty="0" smtClean="0">
                <a:latin typeface="Times New Roman" pitchFamily="18" charset="0"/>
                <a:cs typeface="Times New Roman" pitchFamily="18" charset="0"/>
              </a:rPr>
              <a:t>ТІЛІНІҢ </a:t>
            </a:r>
            <a:r>
              <a:rPr lang="ru-RU" sz="2000" b="1" dirty="0" smtClean="0">
                <a:latin typeface="Times New Roman" pitchFamily="18" charset="0"/>
                <a:cs typeface="Times New Roman" pitchFamily="18" charset="0"/>
              </a:rPr>
              <a:t>СТАНДАРТТЫ МАССИВТЕРІ</a:t>
            </a:r>
            <a:endParaRPr lang="ru-RU" sz="2000" b="1" dirty="0">
              <a:latin typeface="Times New Roman" pitchFamily="18" charset="0"/>
              <a:cs typeface="Times New Roman" pitchFamily="18" charset="0"/>
            </a:endParaRPr>
          </a:p>
        </p:txBody>
      </p:sp>
      <p:sp>
        <p:nvSpPr>
          <p:cNvPr id="4" name="Прямоугольник 3"/>
          <p:cNvSpPr/>
          <p:nvPr/>
        </p:nvSpPr>
        <p:spPr>
          <a:xfrm>
            <a:off x="640695" y="578358"/>
            <a:ext cx="3279552" cy="369332"/>
          </a:xfrm>
          <a:prstGeom prst="rect">
            <a:avLst/>
          </a:prstGeom>
        </p:spPr>
        <p:txBody>
          <a:bodyPr wrap="none">
            <a:spAutoFit/>
          </a:bodyPr>
          <a:lstStyle/>
          <a:p>
            <a:r>
              <a:rPr lang="kk-KZ" dirty="0"/>
              <a:t>System.Array класының әдістері</a:t>
            </a:r>
            <a:endParaRPr lang="ru-RU" dirty="0"/>
          </a:p>
        </p:txBody>
      </p:sp>
    </p:spTree>
    <p:extLst>
      <p:ext uri="{BB962C8B-B14F-4D97-AF65-F5344CB8AC3E}">
        <p14:creationId xmlns:p14="http://schemas.microsoft.com/office/powerpoint/2010/main" val="384852233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571332" y="1196752"/>
            <a:ext cx="7781087" cy="2585323"/>
          </a:xfrm>
          <a:prstGeom prst="rect">
            <a:avLst/>
          </a:prstGeom>
          <a:ln>
            <a:solidFill>
              <a:schemeClr val="accent1"/>
            </a:solidFill>
          </a:ln>
        </p:spPr>
        <p:txBody>
          <a:bodyPr wrap="square">
            <a:spAutoFit/>
          </a:bodyPr>
          <a:lstStyle/>
          <a:p>
            <a:r>
              <a:rPr lang="en-US" dirty="0">
                <a:solidFill>
                  <a:srgbClr val="000000"/>
                </a:solidFill>
                <a:highlight>
                  <a:srgbClr val="FFFFFF"/>
                </a:highlight>
                <a:latin typeface="Consolas"/>
              </a:rPr>
              <a:t> </a:t>
            </a:r>
            <a:r>
              <a:rPr lang="en-US" dirty="0">
                <a:solidFill>
                  <a:srgbClr val="008000"/>
                </a:solidFill>
                <a:highlight>
                  <a:srgbClr val="FFFFFF"/>
                </a:highlight>
                <a:latin typeface="Consolas"/>
              </a:rPr>
              <a:t>// Create a one-dimensional integer array.</a:t>
            </a:r>
            <a:endParaRPr lang="en-US" dirty="0">
              <a:solidFill>
                <a:srgbClr val="000000"/>
              </a:solidFill>
              <a:highlight>
                <a:srgbClr val="FFFFFF"/>
              </a:highlight>
              <a:latin typeface="Consolas"/>
            </a:endParaRPr>
          </a:p>
          <a:p>
            <a:r>
              <a:rPr lang="en-US" dirty="0">
                <a:solidFill>
                  <a:srgbClr val="000000"/>
                </a:solidFill>
                <a:highlight>
                  <a:srgbClr val="FFFFFF"/>
                </a:highlight>
                <a:latin typeface="Consolas"/>
              </a:rPr>
              <a:t>            </a:t>
            </a:r>
            <a:r>
              <a:rPr lang="en-US" dirty="0" err="1">
                <a:solidFill>
                  <a:srgbClr val="0000FF"/>
                </a:solidFill>
                <a:highlight>
                  <a:srgbClr val="FFFFFF"/>
                </a:highlight>
                <a:latin typeface="Consolas"/>
              </a:rPr>
              <a:t>int</a:t>
            </a:r>
            <a:r>
              <a:rPr lang="en-US" dirty="0">
                <a:solidFill>
                  <a:srgbClr val="000000"/>
                </a:solidFill>
                <a:highlight>
                  <a:srgbClr val="FFFFFF"/>
                </a:highlight>
                <a:latin typeface="Consolas"/>
              </a:rPr>
              <a:t>[] integers = { 2, 4, 6, 8, 10, 12, 14, 16, 18, 20 };</a:t>
            </a:r>
          </a:p>
          <a:p>
            <a:r>
              <a:rPr lang="en-US" dirty="0">
                <a:solidFill>
                  <a:srgbClr val="000000"/>
                </a:solidFill>
                <a:highlight>
                  <a:srgbClr val="FFFFFF"/>
                </a:highlight>
                <a:latin typeface="Consolas"/>
              </a:rPr>
              <a:t>            </a:t>
            </a:r>
            <a:r>
              <a:rPr lang="en-US" dirty="0">
                <a:solidFill>
                  <a:srgbClr val="008000"/>
                </a:solidFill>
                <a:highlight>
                  <a:srgbClr val="FFFFFF"/>
                </a:highlight>
                <a:latin typeface="Consolas"/>
              </a:rPr>
              <a:t>// Get the upper and lower bound of the array.</a:t>
            </a:r>
            <a:endParaRPr lang="en-US" dirty="0">
              <a:solidFill>
                <a:srgbClr val="000000"/>
              </a:solidFill>
              <a:highlight>
                <a:srgbClr val="FFFFFF"/>
              </a:highlight>
              <a:latin typeface="Consolas"/>
            </a:endParaRPr>
          </a:p>
          <a:p>
            <a:r>
              <a:rPr lang="en-US" dirty="0">
                <a:solidFill>
                  <a:srgbClr val="000000"/>
                </a:solidFill>
                <a:highlight>
                  <a:srgbClr val="FFFFFF"/>
                </a:highlight>
                <a:latin typeface="Consolas"/>
              </a:rPr>
              <a:t>            </a:t>
            </a:r>
            <a:r>
              <a:rPr lang="en-US" dirty="0" err="1">
                <a:solidFill>
                  <a:srgbClr val="0000FF"/>
                </a:solidFill>
                <a:highlight>
                  <a:srgbClr val="FFFFFF"/>
                </a:highlight>
                <a:latin typeface="Consolas"/>
              </a:rPr>
              <a:t>int</a:t>
            </a:r>
            <a:r>
              <a:rPr lang="en-US" dirty="0">
                <a:solidFill>
                  <a:srgbClr val="000000"/>
                </a:solidFill>
                <a:highlight>
                  <a:srgbClr val="FFFFFF"/>
                </a:highlight>
                <a:latin typeface="Consolas"/>
              </a:rPr>
              <a:t> upper = </a:t>
            </a:r>
            <a:r>
              <a:rPr lang="en-US" dirty="0" err="1">
                <a:solidFill>
                  <a:srgbClr val="000000"/>
                </a:solidFill>
                <a:highlight>
                  <a:srgbClr val="FFFFFF"/>
                </a:highlight>
                <a:latin typeface="Consolas"/>
              </a:rPr>
              <a:t>integers.GetUpperBound</a:t>
            </a:r>
            <a:r>
              <a:rPr lang="en-US" dirty="0">
                <a:solidFill>
                  <a:srgbClr val="000000"/>
                </a:solidFill>
                <a:highlight>
                  <a:srgbClr val="FFFFFF"/>
                </a:highlight>
                <a:latin typeface="Consolas"/>
              </a:rPr>
              <a:t>(0);</a:t>
            </a:r>
          </a:p>
          <a:p>
            <a:r>
              <a:rPr lang="en-US" dirty="0">
                <a:solidFill>
                  <a:srgbClr val="000000"/>
                </a:solidFill>
                <a:highlight>
                  <a:srgbClr val="FFFFFF"/>
                </a:highlight>
                <a:latin typeface="Consolas"/>
              </a:rPr>
              <a:t>            </a:t>
            </a:r>
            <a:r>
              <a:rPr lang="en-US" dirty="0" err="1">
                <a:solidFill>
                  <a:srgbClr val="0000FF"/>
                </a:solidFill>
                <a:highlight>
                  <a:srgbClr val="FFFFFF"/>
                </a:highlight>
                <a:latin typeface="Consolas"/>
              </a:rPr>
              <a:t>int</a:t>
            </a:r>
            <a:r>
              <a:rPr lang="en-US" dirty="0">
                <a:solidFill>
                  <a:srgbClr val="000000"/>
                </a:solidFill>
                <a:highlight>
                  <a:srgbClr val="FFFFFF"/>
                </a:highlight>
                <a:latin typeface="Consolas"/>
              </a:rPr>
              <a:t> lower = </a:t>
            </a:r>
            <a:r>
              <a:rPr lang="en-US" dirty="0" err="1">
                <a:solidFill>
                  <a:srgbClr val="000000"/>
                </a:solidFill>
                <a:highlight>
                  <a:srgbClr val="FFFFFF"/>
                </a:highlight>
                <a:latin typeface="Consolas"/>
              </a:rPr>
              <a:t>integers.GetLowerBound</a:t>
            </a:r>
            <a:r>
              <a:rPr lang="en-US" dirty="0">
                <a:solidFill>
                  <a:srgbClr val="000000"/>
                </a:solidFill>
                <a:highlight>
                  <a:srgbClr val="FFFFFF"/>
                </a:highlight>
                <a:latin typeface="Consolas"/>
              </a:rPr>
              <a:t>(0);</a:t>
            </a:r>
          </a:p>
          <a:p>
            <a:r>
              <a:rPr lang="en-US" dirty="0">
                <a:solidFill>
                  <a:srgbClr val="000000"/>
                </a:solidFill>
                <a:highlight>
                  <a:srgbClr val="FFFFFF"/>
                </a:highlight>
                <a:latin typeface="Consolas"/>
              </a:rPr>
              <a:t>            </a:t>
            </a:r>
            <a:r>
              <a:rPr lang="en-US" dirty="0" err="1">
                <a:solidFill>
                  <a:srgbClr val="2B91AF"/>
                </a:solidFill>
                <a:highlight>
                  <a:srgbClr val="FFFFFF"/>
                </a:highlight>
                <a:latin typeface="Consolas"/>
              </a:rPr>
              <a:t>Console</a:t>
            </a:r>
            <a:r>
              <a:rPr lang="en-US" dirty="0" err="1">
                <a:solidFill>
                  <a:srgbClr val="000000"/>
                </a:solidFill>
                <a:highlight>
                  <a:srgbClr val="FFFFFF"/>
                </a:highlight>
                <a:latin typeface="Consolas"/>
              </a:rPr>
              <a:t>.WriteLine</a:t>
            </a:r>
            <a:r>
              <a:rPr lang="en-US" dirty="0">
                <a:solidFill>
                  <a:srgbClr val="000000"/>
                </a:solidFill>
                <a:highlight>
                  <a:srgbClr val="FFFFFF"/>
                </a:highlight>
                <a:latin typeface="Consolas"/>
              </a:rPr>
              <a:t>(</a:t>
            </a:r>
            <a:r>
              <a:rPr lang="en-US" dirty="0">
                <a:solidFill>
                  <a:srgbClr val="A31515"/>
                </a:solidFill>
                <a:highlight>
                  <a:srgbClr val="FFFFFF"/>
                </a:highlight>
                <a:latin typeface="Consolas"/>
              </a:rPr>
              <a:t>"Elements from index {0} to {1}:"</a:t>
            </a:r>
            <a:r>
              <a:rPr lang="en-US" dirty="0">
                <a:solidFill>
                  <a:srgbClr val="000000"/>
                </a:solidFill>
                <a:highlight>
                  <a:srgbClr val="FFFFFF"/>
                </a:highlight>
                <a:latin typeface="Consolas"/>
              </a:rPr>
              <a:t>, lower, upper);</a:t>
            </a:r>
          </a:p>
          <a:p>
            <a:r>
              <a:rPr lang="en-US" dirty="0">
                <a:solidFill>
                  <a:srgbClr val="000000"/>
                </a:solidFill>
                <a:highlight>
                  <a:srgbClr val="FFFFFF"/>
                </a:highlight>
                <a:latin typeface="Consolas"/>
              </a:rPr>
              <a:t>            </a:t>
            </a:r>
            <a:r>
              <a:rPr lang="en-US" dirty="0" err="1">
                <a:solidFill>
                  <a:srgbClr val="2B91AF"/>
                </a:solidFill>
                <a:highlight>
                  <a:srgbClr val="FFFFFF"/>
                </a:highlight>
                <a:latin typeface="Consolas"/>
              </a:rPr>
              <a:t>Console</a:t>
            </a:r>
            <a:r>
              <a:rPr lang="en-US" dirty="0" err="1">
                <a:solidFill>
                  <a:srgbClr val="000000"/>
                </a:solidFill>
                <a:highlight>
                  <a:srgbClr val="FFFFFF"/>
                </a:highlight>
                <a:latin typeface="Consolas"/>
              </a:rPr>
              <a:t>.ReadLine</a:t>
            </a:r>
            <a:r>
              <a:rPr lang="en-US" dirty="0">
                <a:solidFill>
                  <a:srgbClr val="000000"/>
                </a:solidFill>
                <a:highlight>
                  <a:srgbClr val="FFFFFF"/>
                </a:highlight>
                <a:latin typeface="Consolas"/>
              </a:rPr>
              <a:t>();</a:t>
            </a:r>
            <a:endParaRPr lang="ru-RU" dirty="0"/>
          </a:p>
        </p:txBody>
      </p:sp>
      <p:sp>
        <p:nvSpPr>
          <p:cNvPr id="3" name="Прямоугольник 2"/>
          <p:cNvSpPr/>
          <p:nvPr/>
        </p:nvSpPr>
        <p:spPr>
          <a:xfrm>
            <a:off x="323528" y="116632"/>
            <a:ext cx="8568952" cy="400110"/>
          </a:xfrm>
          <a:prstGeom prst="rect">
            <a:avLst/>
          </a:prstGeom>
        </p:spPr>
        <p:txBody>
          <a:bodyPr wrap="square">
            <a:spAutoFit/>
          </a:bodyPr>
          <a:lstStyle/>
          <a:p>
            <a:pPr algn="ctr"/>
            <a:r>
              <a:rPr lang="en-US" sz="2000" b="1" dirty="0" smtClean="0">
                <a:latin typeface="Times New Roman" pitchFamily="18" charset="0"/>
                <a:cs typeface="Times New Roman" pitchFamily="18" charset="0"/>
              </a:rPr>
              <a:t>C</a:t>
            </a:r>
            <a:r>
              <a:rPr lang="ru-RU" sz="2000" b="1" dirty="0" smtClean="0">
                <a:latin typeface="Times New Roman" pitchFamily="18" charset="0"/>
                <a:cs typeface="Times New Roman" pitchFamily="18" charset="0"/>
              </a:rPr>
              <a:t>#</a:t>
            </a:r>
            <a:r>
              <a:rPr lang="en-US" sz="2000" b="1" dirty="0" smtClean="0">
                <a:latin typeface="Times New Roman" pitchFamily="18" charset="0"/>
                <a:cs typeface="Times New Roman" pitchFamily="18" charset="0"/>
              </a:rPr>
              <a:t> </a:t>
            </a:r>
            <a:r>
              <a:rPr lang="kk-KZ" sz="2000" b="1" dirty="0" smtClean="0">
                <a:latin typeface="Times New Roman" pitchFamily="18" charset="0"/>
                <a:cs typeface="Times New Roman" pitchFamily="18" charset="0"/>
              </a:rPr>
              <a:t>ТІЛІНІҢ </a:t>
            </a:r>
            <a:r>
              <a:rPr lang="ru-RU" sz="2000" b="1" dirty="0" smtClean="0">
                <a:latin typeface="Times New Roman" pitchFamily="18" charset="0"/>
                <a:cs typeface="Times New Roman" pitchFamily="18" charset="0"/>
              </a:rPr>
              <a:t>СТАНДАРТТЫ МАССИВТЕРІ</a:t>
            </a:r>
            <a:endParaRPr lang="ru-RU" sz="2000" b="1" dirty="0">
              <a:latin typeface="Times New Roman" pitchFamily="18" charset="0"/>
              <a:cs typeface="Times New Roman" pitchFamily="18" charset="0"/>
            </a:endParaRPr>
          </a:p>
        </p:txBody>
      </p:sp>
      <p:sp>
        <p:nvSpPr>
          <p:cNvPr id="4" name="Прямоугольник 3"/>
          <p:cNvSpPr/>
          <p:nvPr/>
        </p:nvSpPr>
        <p:spPr>
          <a:xfrm>
            <a:off x="683568" y="827420"/>
            <a:ext cx="5812232" cy="369332"/>
          </a:xfrm>
          <a:prstGeom prst="rect">
            <a:avLst/>
          </a:prstGeom>
        </p:spPr>
        <p:txBody>
          <a:bodyPr wrap="none">
            <a:spAutoFit/>
          </a:bodyPr>
          <a:lstStyle/>
          <a:p>
            <a:r>
              <a:rPr lang="en-US" dirty="0" err="1" smtClean="0">
                <a:latin typeface="Times New Roman" pitchFamily="18" charset="0"/>
                <a:cs typeface="Times New Roman" pitchFamily="18" charset="0"/>
              </a:rPr>
              <a:t>Array.GetLowerBound</a:t>
            </a:r>
            <a:r>
              <a:rPr lang="en-US" dirty="0">
                <a:latin typeface="Times New Roman" pitchFamily="18" charset="0"/>
                <a:cs typeface="Times New Roman" pitchFamily="18" charset="0"/>
              </a:rPr>
              <a:t> (Int32</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GetUpperBound</a:t>
            </a:r>
            <a:r>
              <a:rPr lang="en-US" dirty="0">
                <a:latin typeface="Times New Roman" pitchFamily="18" charset="0"/>
                <a:cs typeface="Times New Roman" pitchFamily="18" charset="0"/>
              </a:rPr>
              <a:t>(0</a:t>
            </a:r>
            <a:r>
              <a:rPr lang="en-US" dirty="0" smtClean="0">
                <a:latin typeface="Times New Roman" pitchFamily="18" charset="0"/>
                <a:cs typeface="Times New Roman" pitchFamily="18" charset="0"/>
              </a:rPr>
              <a:t>)  </a:t>
            </a:r>
            <a:r>
              <a:rPr lang="kk-KZ" dirty="0" smtClean="0">
                <a:latin typeface="Times New Roman" pitchFamily="18" charset="0"/>
                <a:cs typeface="Times New Roman" pitchFamily="18" charset="0"/>
              </a:rPr>
              <a:t>әдістері</a:t>
            </a:r>
            <a:endParaRPr lang="en-US" dirty="0">
              <a:latin typeface="Times New Roman" pitchFamily="18" charset="0"/>
              <a:cs typeface="Times New Roman" pitchFamily="18" charset="0"/>
            </a:endParaRPr>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7459" y="4500502"/>
            <a:ext cx="5366709" cy="6708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Прямоугольник 4"/>
          <p:cNvSpPr/>
          <p:nvPr/>
        </p:nvSpPr>
        <p:spPr>
          <a:xfrm>
            <a:off x="571332" y="4169505"/>
            <a:ext cx="979948" cy="369332"/>
          </a:xfrm>
          <a:prstGeom prst="rect">
            <a:avLst/>
          </a:prstGeom>
        </p:spPr>
        <p:txBody>
          <a:bodyPr wrap="none">
            <a:spAutoFit/>
          </a:bodyPr>
          <a:lstStyle/>
          <a:p>
            <a:r>
              <a:rPr lang="ru-RU" b="1" dirty="0" smtClean="0">
                <a:highlight>
                  <a:srgbClr val="FFFFFF"/>
                </a:highlight>
                <a:latin typeface="Times New Roman" pitchFamily="18" charset="0"/>
                <a:cs typeface="Times New Roman" pitchFamily="18" charset="0"/>
              </a:rPr>
              <a:t>Н</a:t>
            </a:r>
            <a:r>
              <a:rPr lang="kk-KZ" b="1" dirty="0" smtClean="0">
                <a:highlight>
                  <a:srgbClr val="FFFFFF"/>
                </a:highlight>
                <a:latin typeface="Times New Roman" pitchFamily="18" charset="0"/>
                <a:cs typeface="Times New Roman" pitchFamily="18" charset="0"/>
              </a:rPr>
              <a:t>ә</a:t>
            </a:r>
            <a:r>
              <a:rPr lang="ru-RU" b="1" dirty="0" err="1" smtClean="0">
                <a:highlight>
                  <a:srgbClr val="FFFFFF"/>
                </a:highlight>
                <a:latin typeface="Times New Roman" pitchFamily="18" charset="0"/>
                <a:cs typeface="Times New Roman" pitchFamily="18" charset="0"/>
              </a:rPr>
              <a:t>тиже</a:t>
            </a:r>
            <a:endParaRPr lang="ru-RU" b="1" dirty="0">
              <a:latin typeface="Times New Roman" pitchFamily="18" charset="0"/>
              <a:cs typeface="Times New Roman" pitchFamily="18" charset="0"/>
            </a:endParaRPr>
          </a:p>
        </p:txBody>
      </p:sp>
    </p:spTree>
    <p:extLst>
      <p:ext uri="{BB962C8B-B14F-4D97-AF65-F5344CB8AC3E}">
        <p14:creationId xmlns:p14="http://schemas.microsoft.com/office/powerpoint/2010/main" val="138429703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11560" y="652046"/>
            <a:ext cx="3421514" cy="369332"/>
          </a:xfrm>
          <a:prstGeom prst="rect">
            <a:avLst/>
          </a:prstGeom>
        </p:spPr>
        <p:txBody>
          <a:bodyPr wrap="none">
            <a:spAutoFit/>
          </a:bodyPr>
          <a:lstStyle/>
          <a:p>
            <a:r>
              <a:rPr lang="en-US" dirty="0" err="1"/>
              <a:t>Array.CreateInstance</a:t>
            </a:r>
            <a:r>
              <a:rPr lang="en-US" dirty="0"/>
              <a:t> (Type, Int32)</a:t>
            </a:r>
          </a:p>
        </p:txBody>
      </p:sp>
      <p:sp>
        <p:nvSpPr>
          <p:cNvPr id="3" name="Прямоугольник 2"/>
          <p:cNvSpPr/>
          <p:nvPr/>
        </p:nvSpPr>
        <p:spPr>
          <a:xfrm>
            <a:off x="323528" y="116632"/>
            <a:ext cx="8568952" cy="400110"/>
          </a:xfrm>
          <a:prstGeom prst="rect">
            <a:avLst/>
          </a:prstGeom>
        </p:spPr>
        <p:txBody>
          <a:bodyPr wrap="square">
            <a:spAutoFit/>
          </a:bodyPr>
          <a:lstStyle/>
          <a:p>
            <a:pPr algn="ctr"/>
            <a:r>
              <a:rPr lang="en-US" sz="2000" b="1" dirty="0" smtClean="0">
                <a:latin typeface="Times New Roman" pitchFamily="18" charset="0"/>
                <a:cs typeface="Times New Roman" pitchFamily="18" charset="0"/>
              </a:rPr>
              <a:t>C</a:t>
            </a:r>
            <a:r>
              <a:rPr lang="ru-RU" sz="2000" b="1" dirty="0" smtClean="0">
                <a:latin typeface="Times New Roman" pitchFamily="18" charset="0"/>
                <a:cs typeface="Times New Roman" pitchFamily="18" charset="0"/>
              </a:rPr>
              <a:t>#</a:t>
            </a:r>
            <a:r>
              <a:rPr lang="en-US" sz="2000" b="1" dirty="0" smtClean="0">
                <a:latin typeface="Times New Roman" pitchFamily="18" charset="0"/>
                <a:cs typeface="Times New Roman" pitchFamily="18" charset="0"/>
              </a:rPr>
              <a:t> </a:t>
            </a:r>
            <a:r>
              <a:rPr lang="kk-KZ" sz="2000" b="1" dirty="0" smtClean="0">
                <a:latin typeface="Times New Roman" pitchFamily="18" charset="0"/>
                <a:cs typeface="Times New Roman" pitchFamily="18" charset="0"/>
              </a:rPr>
              <a:t>ТІЛІНІҢ </a:t>
            </a:r>
            <a:r>
              <a:rPr lang="ru-RU" sz="2000" b="1" dirty="0" smtClean="0">
                <a:latin typeface="Times New Roman" pitchFamily="18" charset="0"/>
                <a:cs typeface="Times New Roman" pitchFamily="18" charset="0"/>
              </a:rPr>
              <a:t>СТАНДАРТТЫ МАССИВТЕРІ</a:t>
            </a:r>
            <a:endParaRPr lang="ru-RU" sz="2000" b="1" dirty="0">
              <a:latin typeface="Times New Roman" pitchFamily="18" charset="0"/>
              <a:cs typeface="Times New Roman" pitchFamily="18" charset="0"/>
            </a:endParaRPr>
          </a:p>
        </p:txBody>
      </p:sp>
      <p:sp>
        <p:nvSpPr>
          <p:cNvPr id="4" name="Прямоугольник 3"/>
          <p:cNvSpPr/>
          <p:nvPr/>
        </p:nvSpPr>
        <p:spPr>
          <a:xfrm>
            <a:off x="611560" y="1021378"/>
            <a:ext cx="7776864" cy="646331"/>
          </a:xfrm>
          <a:prstGeom prst="rect">
            <a:avLst/>
          </a:prstGeom>
        </p:spPr>
        <p:txBody>
          <a:bodyPr wrap="square">
            <a:spAutoFit/>
          </a:bodyPr>
          <a:lstStyle/>
          <a:p>
            <a:r>
              <a:rPr lang="ru-RU" dirty="0"/>
              <a:t>Создает одномерный массив </a:t>
            </a:r>
            <a:r>
              <a:rPr lang="ru-RU" dirty="0" err="1">
                <a:hlinkClick r:id="rId2"/>
              </a:rPr>
              <a:t>Array</a:t>
            </a:r>
            <a:r>
              <a:rPr lang="ru-RU" dirty="0"/>
              <a:t> указанного типа </a:t>
            </a:r>
            <a:r>
              <a:rPr lang="ru-RU" dirty="0" err="1">
                <a:hlinkClick r:id="rId3"/>
              </a:rPr>
              <a:t>Type</a:t>
            </a:r>
            <a:r>
              <a:rPr lang="ru-RU" dirty="0"/>
              <a:t> и длины, индексация которого начинается с нуля.</a:t>
            </a:r>
            <a:endParaRPr lang="ru-RU" dirty="0"/>
          </a:p>
        </p:txBody>
      </p:sp>
      <p:sp>
        <p:nvSpPr>
          <p:cNvPr id="5" name="Прямоугольник 4"/>
          <p:cNvSpPr/>
          <p:nvPr/>
        </p:nvSpPr>
        <p:spPr>
          <a:xfrm>
            <a:off x="755576" y="1875656"/>
            <a:ext cx="7416824" cy="369332"/>
          </a:xfrm>
          <a:prstGeom prst="rect">
            <a:avLst/>
          </a:prstGeom>
        </p:spPr>
        <p:txBody>
          <a:bodyPr wrap="square">
            <a:spAutoFit/>
          </a:bodyPr>
          <a:lstStyle/>
          <a:p>
            <a:r>
              <a:rPr lang="en-US" dirty="0">
                <a:solidFill>
                  <a:srgbClr val="000000"/>
                </a:solidFill>
                <a:highlight>
                  <a:srgbClr val="FFFFFF"/>
                </a:highlight>
                <a:latin typeface="Times New Roman" pitchFamily="18" charset="0"/>
                <a:cs typeface="Times New Roman" pitchFamily="18" charset="0"/>
              </a:rPr>
              <a:t> </a:t>
            </a:r>
            <a:r>
              <a:rPr lang="en-US" dirty="0">
                <a:solidFill>
                  <a:srgbClr val="2B91AF"/>
                </a:solidFill>
                <a:highlight>
                  <a:srgbClr val="FFFFFF"/>
                </a:highlight>
                <a:latin typeface="Times New Roman" pitchFamily="18" charset="0"/>
                <a:cs typeface="Times New Roman" pitchFamily="18" charset="0"/>
              </a:rPr>
              <a:t>Array</a:t>
            </a:r>
            <a:r>
              <a:rPr lang="en-US" dirty="0">
                <a:solidFill>
                  <a:srgbClr val="000000"/>
                </a:solidFill>
                <a:highlight>
                  <a:srgbClr val="FFFFFF"/>
                </a:highlight>
                <a:latin typeface="Times New Roman" pitchFamily="18" charset="0"/>
                <a:cs typeface="Times New Roman" pitchFamily="18" charset="0"/>
              </a:rPr>
              <a:t> my1DArray = </a:t>
            </a:r>
            <a:r>
              <a:rPr lang="en-US" dirty="0" err="1">
                <a:solidFill>
                  <a:srgbClr val="2B91AF"/>
                </a:solidFill>
                <a:highlight>
                  <a:srgbClr val="FFFFFF"/>
                </a:highlight>
                <a:latin typeface="Times New Roman" pitchFamily="18" charset="0"/>
                <a:cs typeface="Times New Roman" pitchFamily="18" charset="0"/>
              </a:rPr>
              <a:t>Array</a:t>
            </a:r>
            <a:r>
              <a:rPr lang="en-US" dirty="0" err="1">
                <a:solidFill>
                  <a:srgbClr val="000000"/>
                </a:solidFill>
                <a:highlight>
                  <a:srgbClr val="FFFFFF"/>
                </a:highlight>
                <a:latin typeface="Times New Roman" pitchFamily="18" charset="0"/>
                <a:cs typeface="Times New Roman" pitchFamily="18" charset="0"/>
              </a:rPr>
              <a:t>.CreateInstance</a:t>
            </a:r>
            <a:r>
              <a:rPr lang="en-US" dirty="0">
                <a:solidFill>
                  <a:srgbClr val="000000"/>
                </a:solidFill>
                <a:highlight>
                  <a:srgbClr val="FFFFFF"/>
                </a:highlight>
                <a:latin typeface="Times New Roman" pitchFamily="18" charset="0"/>
                <a:cs typeface="Times New Roman" pitchFamily="18" charset="0"/>
              </a:rPr>
              <a:t>(</a:t>
            </a:r>
            <a:r>
              <a:rPr lang="en-US" dirty="0" err="1">
                <a:solidFill>
                  <a:srgbClr val="0000FF"/>
                </a:solidFill>
                <a:highlight>
                  <a:srgbClr val="FFFFFF"/>
                </a:highlight>
                <a:latin typeface="Times New Roman" pitchFamily="18" charset="0"/>
                <a:cs typeface="Times New Roman" pitchFamily="18" charset="0"/>
              </a:rPr>
              <a:t>typeof</a:t>
            </a:r>
            <a:r>
              <a:rPr lang="en-US" dirty="0">
                <a:solidFill>
                  <a:srgbClr val="000000"/>
                </a:solidFill>
                <a:highlight>
                  <a:srgbClr val="FFFFFF"/>
                </a:highlight>
                <a:latin typeface="Times New Roman" pitchFamily="18" charset="0"/>
                <a:cs typeface="Times New Roman" pitchFamily="18" charset="0"/>
              </a:rPr>
              <a:t>(</a:t>
            </a:r>
            <a:r>
              <a:rPr lang="en-US" dirty="0">
                <a:solidFill>
                  <a:srgbClr val="2B91AF"/>
                </a:solidFill>
                <a:highlight>
                  <a:srgbClr val="FFFFFF"/>
                </a:highlight>
                <a:latin typeface="Times New Roman" pitchFamily="18" charset="0"/>
                <a:cs typeface="Times New Roman" pitchFamily="18" charset="0"/>
              </a:rPr>
              <a:t>Int32</a:t>
            </a:r>
            <a:r>
              <a:rPr lang="en-US" dirty="0">
                <a:solidFill>
                  <a:srgbClr val="000000"/>
                </a:solidFill>
                <a:highlight>
                  <a:srgbClr val="FFFFFF"/>
                </a:highlight>
                <a:latin typeface="Times New Roman" pitchFamily="18" charset="0"/>
                <a:cs typeface="Times New Roman" pitchFamily="18" charset="0"/>
              </a:rPr>
              <a:t>), 5);</a:t>
            </a:r>
            <a:endParaRPr lang="ru-RU" dirty="0">
              <a:latin typeface="Times New Roman" pitchFamily="18" charset="0"/>
              <a:cs typeface="Times New Roman" pitchFamily="18" charset="0"/>
            </a:endParaRPr>
          </a:p>
        </p:txBody>
      </p:sp>
    </p:spTree>
    <p:extLst>
      <p:ext uri="{BB962C8B-B14F-4D97-AF65-F5344CB8AC3E}">
        <p14:creationId xmlns:p14="http://schemas.microsoft.com/office/powerpoint/2010/main" val="172412994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83568" y="764704"/>
            <a:ext cx="7920880" cy="1754326"/>
          </a:xfrm>
          <a:prstGeom prst="rect">
            <a:avLst/>
          </a:prstGeom>
        </p:spPr>
        <p:txBody>
          <a:bodyPr wrap="square">
            <a:spAutoFit/>
          </a:bodyPr>
          <a:lstStyle/>
          <a:p>
            <a:pPr algn="just"/>
            <a:r>
              <a:rPr lang="kk-KZ" dirty="0" smtClean="0"/>
              <a:t>Есеп</a:t>
            </a:r>
            <a:r>
              <a:rPr lang="kk-KZ" dirty="0"/>
              <a:t>. Минус 40 пен 40 аралығындағы кездейсоқ бүтін сандардан тұратын A массивін құру. Массивті шығару. Массивтің барлық элементтерін сұрыптау. Құрылған массив элементтерін өлшемі жағынан бірдей басқа массивке көшіру. Онда диалог режимінде берілген кілт бойынша элементтің бинарлық іздестірілуін орындау. Бағдарламаны жазғанда System.Array класының әдістерін қолдану.</a:t>
            </a:r>
            <a:endParaRPr lang="ru-RU" dirty="0"/>
          </a:p>
        </p:txBody>
      </p:sp>
      <p:sp>
        <p:nvSpPr>
          <p:cNvPr id="3" name="Прямоугольник 2"/>
          <p:cNvSpPr/>
          <p:nvPr/>
        </p:nvSpPr>
        <p:spPr>
          <a:xfrm>
            <a:off x="323528" y="116632"/>
            <a:ext cx="8568952" cy="400110"/>
          </a:xfrm>
          <a:prstGeom prst="rect">
            <a:avLst/>
          </a:prstGeom>
        </p:spPr>
        <p:txBody>
          <a:bodyPr wrap="square">
            <a:spAutoFit/>
          </a:bodyPr>
          <a:lstStyle/>
          <a:p>
            <a:pPr algn="ctr"/>
            <a:r>
              <a:rPr lang="en-US" sz="2000" b="1" dirty="0" smtClean="0">
                <a:latin typeface="Times New Roman" pitchFamily="18" charset="0"/>
                <a:cs typeface="Times New Roman" pitchFamily="18" charset="0"/>
              </a:rPr>
              <a:t>C</a:t>
            </a:r>
            <a:r>
              <a:rPr lang="ru-RU" sz="2000" b="1" dirty="0" smtClean="0">
                <a:latin typeface="Times New Roman" pitchFamily="18" charset="0"/>
                <a:cs typeface="Times New Roman" pitchFamily="18" charset="0"/>
              </a:rPr>
              <a:t>#</a:t>
            </a:r>
            <a:r>
              <a:rPr lang="en-US" sz="2000" b="1" dirty="0" smtClean="0">
                <a:latin typeface="Times New Roman" pitchFamily="18" charset="0"/>
                <a:cs typeface="Times New Roman" pitchFamily="18" charset="0"/>
              </a:rPr>
              <a:t> </a:t>
            </a:r>
            <a:r>
              <a:rPr lang="kk-KZ" sz="2000" b="1" dirty="0" smtClean="0">
                <a:latin typeface="Times New Roman" pitchFamily="18" charset="0"/>
                <a:cs typeface="Times New Roman" pitchFamily="18" charset="0"/>
              </a:rPr>
              <a:t>ТІЛІНІҢ </a:t>
            </a:r>
            <a:r>
              <a:rPr lang="ru-RU" sz="2000" b="1" dirty="0" smtClean="0">
                <a:latin typeface="Times New Roman" pitchFamily="18" charset="0"/>
                <a:cs typeface="Times New Roman" pitchFamily="18" charset="0"/>
              </a:rPr>
              <a:t>СТАНДАРТТЫ МАССИВТЕРІ</a:t>
            </a:r>
            <a:endParaRPr lang="ru-RU" sz="2000" b="1" dirty="0">
              <a:latin typeface="Times New Roman" pitchFamily="18" charset="0"/>
              <a:cs typeface="Times New Roman" pitchFamily="18" charset="0"/>
            </a:endParaRPr>
          </a:p>
        </p:txBody>
      </p:sp>
      <p:sp>
        <p:nvSpPr>
          <p:cNvPr id="4" name="Прямоугольник 3"/>
          <p:cNvSpPr/>
          <p:nvPr/>
        </p:nvSpPr>
        <p:spPr>
          <a:xfrm>
            <a:off x="683568" y="2924944"/>
            <a:ext cx="7920880" cy="2308324"/>
          </a:xfrm>
          <a:prstGeom prst="rect">
            <a:avLst/>
          </a:prstGeom>
        </p:spPr>
        <p:txBody>
          <a:bodyPr wrap="square">
            <a:spAutoFit/>
          </a:bodyPr>
          <a:lstStyle/>
          <a:p>
            <a:pPr indent="457200" algn="just"/>
            <a:r>
              <a:rPr lang="en-US" b="1" dirty="0" err="1"/>
              <a:t>Array.CreateInstance</a:t>
            </a:r>
            <a:r>
              <a:rPr lang="en-US" b="1" dirty="0"/>
              <a:t>(</a:t>
            </a:r>
            <a:r>
              <a:rPr lang="en-US" b="1" dirty="0" err="1"/>
              <a:t>typeof</a:t>
            </a:r>
            <a:r>
              <a:rPr lang="en-US" b="1" dirty="0"/>
              <a:t>( </a:t>
            </a:r>
            <a:r>
              <a:rPr lang="en-US" b="1" dirty="0" err="1"/>
              <a:t>int</a:t>
            </a:r>
            <a:r>
              <a:rPr lang="en-US" b="1" dirty="0"/>
              <a:t>),</a:t>
            </a:r>
            <a:r>
              <a:rPr lang="en-US" b="1" dirty="0" err="1"/>
              <a:t>ctl,niz</a:t>
            </a:r>
            <a:r>
              <a:rPr lang="en-US" b="1" dirty="0"/>
              <a:t>); </a:t>
            </a:r>
            <a:r>
              <a:rPr lang="kk-KZ" dirty="0"/>
              <a:t>әдісі арқылы </a:t>
            </a:r>
            <a:r>
              <a:rPr lang="en-US" dirty="0"/>
              <a:t>15 </a:t>
            </a:r>
            <a:r>
              <a:rPr lang="ru-RU" dirty="0"/>
              <a:t>элемент</a:t>
            </a:r>
            <a:r>
              <a:rPr lang="kk-KZ" dirty="0"/>
              <a:t>тен тұратын бір өлшемді </a:t>
            </a:r>
            <a:r>
              <a:rPr lang="en-US" dirty="0" err="1"/>
              <a:t>masi</a:t>
            </a:r>
            <a:r>
              <a:rPr lang="en-US" dirty="0"/>
              <a:t> </a:t>
            </a:r>
            <a:r>
              <a:rPr lang="ru-RU" dirty="0"/>
              <a:t>массив</a:t>
            </a:r>
            <a:r>
              <a:rPr lang="kk-KZ" dirty="0"/>
              <a:t>ін құраймыз </a:t>
            </a:r>
            <a:r>
              <a:rPr lang="en-US" dirty="0"/>
              <a:t>(Lengths </a:t>
            </a:r>
            <a:r>
              <a:rPr lang="kk-KZ" dirty="0"/>
              <a:t>қасиеті </a:t>
            </a:r>
            <a:r>
              <a:rPr lang="en-US" dirty="0" err="1"/>
              <a:t>ctl</a:t>
            </a:r>
            <a:r>
              <a:rPr lang="kk-KZ" dirty="0"/>
              <a:t> айнымалысына тең</a:t>
            </a:r>
            <a:r>
              <a:rPr lang="en-US" dirty="0" smtClean="0"/>
              <a:t>)</a:t>
            </a:r>
          </a:p>
          <a:p>
            <a:pPr indent="457200" algn="just"/>
            <a:r>
              <a:rPr lang="kk-KZ" dirty="0" smtClean="0"/>
              <a:t> For </a:t>
            </a:r>
            <a:r>
              <a:rPr lang="kk-KZ" dirty="0"/>
              <a:t>циклінде masi.GetLowerBound(0) қолданылады. Айнымалының бастапқы мәні 1-ге, ал соңғы мәні – masi.Length 15-ке тең.</a:t>
            </a:r>
            <a:endParaRPr lang="ru-RU" dirty="0"/>
          </a:p>
          <a:p>
            <a:pPr indent="457200" algn="just"/>
            <a:r>
              <a:rPr lang="en-US" dirty="0"/>
              <a:t>for (</a:t>
            </a:r>
            <a:r>
              <a:rPr lang="en-US" dirty="0" err="1"/>
              <a:t>int</a:t>
            </a:r>
            <a:r>
              <a:rPr lang="en-US" dirty="0"/>
              <a:t> i = </a:t>
            </a:r>
            <a:r>
              <a:rPr lang="en-US" dirty="0" err="1"/>
              <a:t>masi.GetLowerBound</a:t>
            </a:r>
            <a:r>
              <a:rPr lang="en-US" dirty="0"/>
              <a:t>(0); i &lt;= </a:t>
            </a:r>
            <a:r>
              <a:rPr lang="en-US" dirty="0" err="1"/>
              <a:t>masi.Length</a:t>
            </a:r>
            <a:r>
              <a:rPr lang="en-US" dirty="0"/>
              <a:t>; i++)</a:t>
            </a:r>
            <a:endParaRPr lang="ru-RU" dirty="0"/>
          </a:p>
          <a:p>
            <a:pPr indent="457200" algn="just"/>
            <a:r>
              <a:rPr lang="en-US" dirty="0" err="1"/>
              <a:t>masi.SetValue</a:t>
            </a:r>
            <a:r>
              <a:rPr lang="en-US" dirty="0"/>
              <a:t>((</a:t>
            </a:r>
            <a:r>
              <a:rPr lang="en-US" dirty="0" err="1"/>
              <a:t>rnd.Next</a:t>
            </a:r>
            <a:r>
              <a:rPr lang="en-US" dirty="0"/>
              <a:t>(81) - 40), i);</a:t>
            </a:r>
            <a:endParaRPr lang="ru-RU" dirty="0"/>
          </a:p>
          <a:p>
            <a:pPr indent="457200" algn="just"/>
            <a:r>
              <a:rPr lang="kk-KZ" dirty="0"/>
              <a:t> </a:t>
            </a:r>
            <a:endParaRPr lang="ru-RU" dirty="0"/>
          </a:p>
        </p:txBody>
      </p:sp>
    </p:spTree>
    <p:extLst>
      <p:ext uri="{BB962C8B-B14F-4D97-AF65-F5344CB8AC3E}">
        <p14:creationId xmlns:p14="http://schemas.microsoft.com/office/powerpoint/2010/main" val="238338737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827584" y="813966"/>
            <a:ext cx="7344816" cy="4524315"/>
          </a:xfrm>
          <a:prstGeom prst="rect">
            <a:avLst/>
          </a:prstGeom>
        </p:spPr>
        <p:txBody>
          <a:bodyPr wrap="square">
            <a:spAutoFit/>
          </a:bodyPr>
          <a:lstStyle/>
          <a:p>
            <a:pPr indent="457200" algn="just"/>
            <a:r>
              <a:rPr lang="kk-KZ" dirty="0"/>
              <a:t>Массив элементтерін қолдану System.Array класының әдістері арқылы ғана мүмкін: жазуда - masi.SetValue және оқуды орындағанда - masi.GetValue.</a:t>
            </a:r>
            <a:endParaRPr lang="ru-RU" dirty="0"/>
          </a:p>
          <a:p>
            <a:pPr indent="457200" algn="just"/>
            <a:r>
              <a:rPr lang="kk-KZ" dirty="0"/>
              <a:t>Массивті сұрыптауды </a:t>
            </a:r>
            <a:r>
              <a:rPr lang="kk-KZ" b="1" dirty="0"/>
              <a:t>Array.Sort(masi); </a:t>
            </a:r>
            <a:r>
              <a:rPr lang="kk-KZ" dirty="0"/>
              <a:t>статикалық әдісімен </a:t>
            </a:r>
            <a:r>
              <a:rPr lang="kk-KZ" dirty="0" smtClean="0"/>
              <a:t>орындаймыз</a:t>
            </a:r>
            <a:r>
              <a:rPr lang="en-US" dirty="0" smtClean="0"/>
              <a:t>.</a:t>
            </a:r>
          </a:p>
          <a:p>
            <a:pPr indent="457200" algn="just"/>
            <a:endParaRPr lang="en-US" dirty="0"/>
          </a:p>
          <a:p>
            <a:pPr indent="457200" algn="just"/>
            <a:endParaRPr lang="en-US" dirty="0" smtClean="0"/>
          </a:p>
          <a:p>
            <a:pPr indent="457200"/>
            <a:r>
              <a:rPr lang="kk-KZ" dirty="0"/>
              <a:t>Массивті </a:t>
            </a:r>
            <a:r>
              <a:rPr lang="en-US" dirty="0" smtClean="0"/>
              <a:t> </a:t>
            </a:r>
            <a:r>
              <a:rPr lang="kk-KZ" dirty="0" smtClean="0"/>
              <a:t>foreach </a:t>
            </a:r>
            <a:r>
              <a:rPr lang="kk-KZ" dirty="0"/>
              <a:t>циклі арқылы монитор экранына шығарамыз: </a:t>
            </a:r>
            <a:endParaRPr lang="ru-RU" dirty="0"/>
          </a:p>
          <a:p>
            <a:pPr indent="457200"/>
            <a:r>
              <a:rPr lang="it-IT" b="1" dirty="0"/>
              <a:t>foreach</a:t>
            </a:r>
            <a:r>
              <a:rPr lang="en-US" b="1" dirty="0"/>
              <a:t> (</a:t>
            </a:r>
            <a:r>
              <a:rPr lang="it-IT" b="1" dirty="0"/>
              <a:t>int i in masi</a:t>
            </a:r>
            <a:r>
              <a:rPr lang="en-US" b="1" dirty="0"/>
              <a:t>)</a:t>
            </a:r>
            <a:endParaRPr lang="ru-RU" b="1" dirty="0"/>
          </a:p>
          <a:p>
            <a:pPr indent="457200"/>
            <a:r>
              <a:rPr lang="it-IT" dirty="0"/>
              <a:t>Console</a:t>
            </a:r>
            <a:r>
              <a:rPr lang="en-US" dirty="0"/>
              <a:t>.</a:t>
            </a:r>
            <a:r>
              <a:rPr lang="it-IT" dirty="0"/>
              <a:t>Write</a:t>
            </a:r>
            <a:r>
              <a:rPr lang="en-US" dirty="0"/>
              <a:t>(</a:t>
            </a:r>
            <a:r>
              <a:rPr lang="it-IT" dirty="0"/>
              <a:t>i</a:t>
            </a:r>
            <a:r>
              <a:rPr lang="en-US" dirty="0"/>
              <a:t> + " ");</a:t>
            </a:r>
            <a:endParaRPr lang="ru-RU" dirty="0"/>
          </a:p>
          <a:p>
            <a:pPr indent="457200"/>
            <a:r>
              <a:rPr lang="it-IT" dirty="0"/>
              <a:t>Console</a:t>
            </a:r>
            <a:r>
              <a:rPr lang="en-US" dirty="0"/>
              <a:t>.</a:t>
            </a:r>
            <a:r>
              <a:rPr lang="it-IT" dirty="0"/>
              <a:t>WriteLine</a:t>
            </a:r>
            <a:r>
              <a:rPr lang="en-US" dirty="0" smtClean="0"/>
              <a:t>();</a:t>
            </a:r>
          </a:p>
          <a:p>
            <a:pPr indent="457200"/>
            <a:endParaRPr lang="ru-RU" dirty="0"/>
          </a:p>
          <a:p>
            <a:pPr indent="457200"/>
            <a:r>
              <a:rPr lang="en-US" dirty="0" err="1"/>
              <a:t>System.Array</a:t>
            </a:r>
            <a:r>
              <a:rPr lang="en-US" dirty="0"/>
              <a:t> </a:t>
            </a:r>
            <a:r>
              <a:rPr lang="ru-RU" dirty="0" err="1"/>
              <a:t>клас</a:t>
            </a:r>
            <a:r>
              <a:rPr lang="kk-KZ" dirty="0"/>
              <a:t>ының әдістері арқылы құрылған </a:t>
            </a:r>
            <a:r>
              <a:rPr lang="ru-RU" dirty="0"/>
              <a:t>массив</a:t>
            </a:r>
            <a:r>
              <a:rPr lang="kk-KZ" dirty="0"/>
              <a:t>ті </a:t>
            </a:r>
            <a:r>
              <a:rPr lang="kk-KZ" dirty="0" smtClean="0"/>
              <a:t> басқа </a:t>
            </a:r>
            <a:r>
              <a:rPr lang="en-US" dirty="0" smtClean="0"/>
              <a:t>  </a:t>
            </a:r>
            <a:r>
              <a:rPr lang="ru-RU" dirty="0" err="1" smtClean="0"/>
              <a:t>массивке</a:t>
            </a:r>
            <a:r>
              <a:rPr lang="ru-RU" dirty="0" smtClean="0"/>
              <a:t>   </a:t>
            </a:r>
            <a:r>
              <a:rPr lang="kk-KZ" dirty="0" smtClean="0"/>
              <a:t>көшіру</a:t>
            </a:r>
            <a:r>
              <a:rPr lang="en-US" dirty="0" smtClean="0"/>
              <a:t>:</a:t>
            </a:r>
            <a:endParaRPr lang="ru-RU" dirty="0"/>
          </a:p>
          <a:p>
            <a:pPr indent="457200"/>
            <a:r>
              <a:rPr lang="en-US" b="1" dirty="0" err="1"/>
              <a:t>Array.Copy</a:t>
            </a:r>
            <a:r>
              <a:rPr lang="en-US" b="1" dirty="0"/>
              <a:t>(</a:t>
            </a:r>
            <a:r>
              <a:rPr lang="en-US" b="1" dirty="0" err="1"/>
              <a:t>masi</a:t>
            </a:r>
            <a:r>
              <a:rPr lang="en-US" b="1" dirty="0"/>
              <a:t>, a, </a:t>
            </a:r>
            <a:r>
              <a:rPr lang="en-US" b="1" dirty="0" err="1"/>
              <a:t>masi.Length</a:t>
            </a:r>
            <a:r>
              <a:rPr lang="en-US" b="1" dirty="0"/>
              <a:t>);</a:t>
            </a:r>
            <a:endParaRPr lang="ru-RU" b="1" dirty="0"/>
          </a:p>
          <a:p>
            <a:pPr indent="457200" algn="just"/>
            <a:endParaRPr lang="ru-RU" dirty="0"/>
          </a:p>
        </p:txBody>
      </p:sp>
      <p:sp>
        <p:nvSpPr>
          <p:cNvPr id="3" name="Прямоугольник 2"/>
          <p:cNvSpPr/>
          <p:nvPr/>
        </p:nvSpPr>
        <p:spPr>
          <a:xfrm>
            <a:off x="323528" y="116632"/>
            <a:ext cx="8568952" cy="400110"/>
          </a:xfrm>
          <a:prstGeom prst="rect">
            <a:avLst/>
          </a:prstGeom>
        </p:spPr>
        <p:txBody>
          <a:bodyPr wrap="square">
            <a:spAutoFit/>
          </a:bodyPr>
          <a:lstStyle/>
          <a:p>
            <a:pPr algn="ctr"/>
            <a:r>
              <a:rPr lang="en-US" sz="2000" b="1" dirty="0" smtClean="0">
                <a:latin typeface="Times New Roman" pitchFamily="18" charset="0"/>
                <a:cs typeface="Times New Roman" pitchFamily="18" charset="0"/>
              </a:rPr>
              <a:t>C</a:t>
            </a:r>
            <a:r>
              <a:rPr lang="ru-RU" sz="2000" b="1" dirty="0" smtClean="0">
                <a:latin typeface="Times New Roman" pitchFamily="18" charset="0"/>
                <a:cs typeface="Times New Roman" pitchFamily="18" charset="0"/>
              </a:rPr>
              <a:t>#</a:t>
            </a:r>
            <a:r>
              <a:rPr lang="en-US" sz="2000" b="1" dirty="0" smtClean="0">
                <a:latin typeface="Times New Roman" pitchFamily="18" charset="0"/>
                <a:cs typeface="Times New Roman" pitchFamily="18" charset="0"/>
              </a:rPr>
              <a:t> </a:t>
            </a:r>
            <a:r>
              <a:rPr lang="kk-KZ" sz="2000" b="1" dirty="0" smtClean="0">
                <a:latin typeface="Times New Roman" pitchFamily="18" charset="0"/>
                <a:cs typeface="Times New Roman" pitchFamily="18" charset="0"/>
              </a:rPr>
              <a:t>ТІЛІНІҢ </a:t>
            </a:r>
            <a:r>
              <a:rPr lang="ru-RU" sz="2000" b="1" dirty="0" smtClean="0">
                <a:latin typeface="Times New Roman" pitchFamily="18" charset="0"/>
                <a:cs typeface="Times New Roman" pitchFamily="18" charset="0"/>
              </a:rPr>
              <a:t>СТАНДАРТТЫ МАССИВТЕРІ</a:t>
            </a:r>
            <a:endParaRPr lang="ru-RU" sz="2000" b="1" dirty="0">
              <a:latin typeface="Times New Roman" pitchFamily="18" charset="0"/>
              <a:cs typeface="Times New Roman" pitchFamily="18" charset="0"/>
            </a:endParaRPr>
          </a:p>
        </p:txBody>
      </p:sp>
    </p:spTree>
    <p:extLst>
      <p:ext uri="{BB962C8B-B14F-4D97-AF65-F5344CB8AC3E}">
        <p14:creationId xmlns:p14="http://schemas.microsoft.com/office/powerpoint/2010/main" val="292724880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6838" y="2796417"/>
            <a:ext cx="6768752" cy="28803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Прямоугольник 2"/>
          <p:cNvSpPr/>
          <p:nvPr/>
        </p:nvSpPr>
        <p:spPr>
          <a:xfrm>
            <a:off x="683568" y="764704"/>
            <a:ext cx="7920880" cy="1754326"/>
          </a:xfrm>
          <a:prstGeom prst="rect">
            <a:avLst/>
          </a:prstGeom>
        </p:spPr>
        <p:txBody>
          <a:bodyPr wrap="square">
            <a:spAutoFit/>
          </a:bodyPr>
          <a:lstStyle/>
          <a:p>
            <a:pPr algn="just"/>
            <a:r>
              <a:rPr lang="kk-KZ" dirty="0" smtClean="0"/>
              <a:t>Есеп</a:t>
            </a:r>
            <a:r>
              <a:rPr lang="kk-KZ" dirty="0"/>
              <a:t>. Минус 40 пен 40 аралығындағы кездейсоқ бүтін сандардан тұратын A массивін құру. Массивті шығару. Массивтің барлық элементтерін сұрыптау. Құрылған массив элементтерін өлшемі жағынан бірдей басқа массивке көшіру. Онда диалог режимінде берілген кілт бойынша элементтің бинарлық іздестірілуін орындау. Бағдарламаны жазғанда System.Array класының әдістерін қолдану.</a:t>
            </a:r>
            <a:endParaRPr lang="ru-RU" dirty="0"/>
          </a:p>
        </p:txBody>
      </p:sp>
      <p:sp>
        <p:nvSpPr>
          <p:cNvPr id="4" name="Прямоугольник 3"/>
          <p:cNvSpPr/>
          <p:nvPr/>
        </p:nvSpPr>
        <p:spPr>
          <a:xfrm>
            <a:off x="323528" y="116632"/>
            <a:ext cx="8568952" cy="400110"/>
          </a:xfrm>
          <a:prstGeom prst="rect">
            <a:avLst/>
          </a:prstGeom>
        </p:spPr>
        <p:txBody>
          <a:bodyPr wrap="square">
            <a:spAutoFit/>
          </a:bodyPr>
          <a:lstStyle/>
          <a:p>
            <a:pPr algn="ctr"/>
            <a:r>
              <a:rPr lang="en-US" sz="2000" b="1" dirty="0" smtClean="0">
                <a:latin typeface="Times New Roman" pitchFamily="18" charset="0"/>
                <a:cs typeface="Times New Roman" pitchFamily="18" charset="0"/>
              </a:rPr>
              <a:t>C</a:t>
            </a:r>
            <a:r>
              <a:rPr lang="ru-RU" sz="2000" b="1" dirty="0" smtClean="0">
                <a:latin typeface="Times New Roman" pitchFamily="18" charset="0"/>
                <a:cs typeface="Times New Roman" pitchFamily="18" charset="0"/>
              </a:rPr>
              <a:t>#</a:t>
            </a:r>
            <a:r>
              <a:rPr lang="en-US" sz="2000" b="1" dirty="0" smtClean="0">
                <a:latin typeface="Times New Roman" pitchFamily="18" charset="0"/>
                <a:cs typeface="Times New Roman" pitchFamily="18" charset="0"/>
              </a:rPr>
              <a:t> </a:t>
            </a:r>
            <a:r>
              <a:rPr lang="kk-KZ" sz="2000" b="1" dirty="0" smtClean="0">
                <a:latin typeface="Times New Roman" pitchFamily="18" charset="0"/>
                <a:cs typeface="Times New Roman" pitchFamily="18" charset="0"/>
              </a:rPr>
              <a:t>ТІЛІНІҢ </a:t>
            </a:r>
            <a:r>
              <a:rPr lang="ru-RU" sz="2000" b="1" dirty="0" smtClean="0">
                <a:latin typeface="Times New Roman" pitchFamily="18" charset="0"/>
                <a:cs typeface="Times New Roman" pitchFamily="18" charset="0"/>
              </a:rPr>
              <a:t>СТАНДАРТТЫ МАССИВТЕРІ</a:t>
            </a:r>
            <a:endParaRPr lang="ru-RU" sz="2000" b="1" dirty="0">
              <a:latin typeface="Times New Roman" pitchFamily="18" charset="0"/>
              <a:cs typeface="Times New Roman" pitchFamily="18" charset="0"/>
            </a:endParaRPr>
          </a:p>
        </p:txBody>
      </p:sp>
    </p:spTree>
    <p:extLst>
      <p:ext uri="{BB962C8B-B14F-4D97-AF65-F5344CB8AC3E}">
        <p14:creationId xmlns:p14="http://schemas.microsoft.com/office/powerpoint/2010/main" val="220625808"/>
      </p:ext>
    </p:extLst>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577</TotalTime>
  <Words>996</Words>
  <Application>Microsoft Office PowerPoint</Application>
  <PresentationFormat>Экран (4:3)</PresentationFormat>
  <Paragraphs>113</Paragraphs>
  <Slides>12</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12</vt:i4>
      </vt:variant>
    </vt:vector>
  </HeadingPairs>
  <TitlesOfParts>
    <vt:vector size="13" baseType="lpstr">
      <vt:lpstr>Тема Office</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1</dc:creator>
  <cp:lastModifiedBy>Windows User</cp:lastModifiedBy>
  <cp:revision>15</cp:revision>
  <dcterms:created xsi:type="dcterms:W3CDTF">2017-03-13T16:21:27Z</dcterms:created>
  <dcterms:modified xsi:type="dcterms:W3CDTF">2017-03-14T02:02:52Z</dcterms:modified>
</cp:coreProperties>
</file>